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6" r:id="rId2"/>
    <p:sldId id="258" r:id="rId3"/>
    <p:sldId id="319" r:id="rId4"/>
    <p:sldId id="321" r:id="rId5"/>
    <p:sldId id="338" r:id="rId6"/>
    <p:sldId id="322" r:id="rId7"/>
    <p:sldId id="339" r:id="rId8"/>
    <p:sldId id="340" r:id="rId9"/>
    <p:sldId id="341" r:id="rId10"/>
    <p:sldId id="342" r:id="rId11"/>
    <p:sldId id="343" r:id="rId12"/>
    <p:sldId id="336" r:id="rId13"/>
    <p:sldId id="260" r:id="rId14"/>
    <p:sldId id="262" r:id="rId15"/>
    <p:sldId id="263" r:id="rId16"/>
    <p:sldId id="264" r:id="rId17"/>
    <p:sldId id="266" r:id="rId18"/>
    <p:sldId id="270" r:id="rId19"/>
    <p:sldId id="259" r:id="rId20"/>
    <p:sldId id="271" r:id="rId21"/>
    <p:sldId id="272" r:id="rId22"/>
    <p:sldId id="273" r:id="rId23"/>
    <p:sldId id="274" r:id="rId24"/>
    <p:sldId id="275" r:id="rId25"/>
    <p:sldId id="278" r:id="rId26"/>
    <p:sldId id="279" r:id="rId27"/>
    <p:sldId id="282" r:id="rId28"/>
    <p:sldId id="285" r:id="rId29"/>
    <p:sldId id="295" r:id="rId30"/>
    <p:sldId id="297" r:id="rId31"/>
    <p:sldId id="289" r:id="rId32"/>
    <p:sldId id="291" r:id="rId33"/>
    <p:sldId id="293" r:id="rId34"/>
    <p:sldId id="294" r:id="rId35"/>
    <p:sldId id="302" r:id="rId36"/>
    <p:sldId id="301" r:id="rId37"/>
    <p:sldId id="303" r:id="rId38"/>
    <p:sldId id="304" r:id="rId39"/>
    <p:sldId id="34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26" r:id="rId50"/>
    <p:sldId id="327" r:id="rId51"/>
    <p:sldId id="328" r:id="rId52"/>
    <p:sldId id="329" r:id="rId53"/>
    <p:sldId id="330" r:id="rId54"/>
    <p:sldId id="331" r:id="rId55"/>
    <p:sldId id="332" r:id="rId56"/>
    <p:sldId id="333" r:id="rId57"/>
    <p:sldId id="337" r:id="rId58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38" autoAdjust="0"/>
  </p:normalViewPr>
  <p:slideViewPr>
    <p:cSldViewPr>
      <p:cViewPr varScale="1">
        <p:scale>
          <a:sx n="59" d="100"/>
          <a:sy n="59" d="100"/>
        </p:scale>
        <p:origin x="-160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90C43-7CD7-48AE-8E07-9E1B5FFEDED9}" type="datetimeFigureOut">
              <a:rPr lang="et-EE" smtClean="0"/>
              <a:pPr/>
              <a:t>6.12.2012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4E9A6-7205-4F7E-A8D7-60594BDE994F}" type="slidenum">
              <a:rPr lang="et-EE" smtClean="0"/>
              <a:pPr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4E9A6-7205-4F7E-A8D7-60594BDE994F}" type="slidenum">
              <a:rPr lang="et-EE" smtClean="0"/>
              <a:pPr/>
              <a:t>1</a:t>
            </a:fld>
            <a:endParaRPr lang="et-E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D3E3-C118-4C4F-9352-9B70EF61F5A8}" type="datetimeFigureOut">
              <a:rPr lang="et-EE" smtClean="0"/>
              <a:pPr/>
              <a:t>6.12.2012</a:t>
            </a:fld>
            <a:endParaRPr lang="et-EE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0F0F4F-9940-44A4-920E-A4EB072D994B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D3E3-C118-4C4F-9352-9B70EF61F5A8}" type="datetimeFigureOut">
              <a:rPr lang="et-EE" smtClean="0"/>
              <a:pPr/>
              <a:t>6.12.2012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F0F4F-9940-44A4-920E-A4EB072D994B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D3E3-C118-4C4F-9352-9B70EF61F5A8}" type="datetimeFigureOut">
              <a:rPr lang="et-EE" smtClean="0"/>
              <a:pPr/>
              <a:t>6.12.2012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F0F4F-9940-44A4-920E-A4EB072D994B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D3E3-C118-4C4F-9352-9B70EF61F5A8}" type="datetimeFigureOut">
              <a:rPr lang="et-EE" smtClean="0"/>
              <a:pPr/>
              <a:t>6.12.2012</a:t>
            </a:fld>
            <a:endParaRPr lang="et-E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t-EE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0F0F4F-9940-44A4-920E-A4EB072D994B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D3E3-C118-4C4F-9352-9B70EF61F5A8}" type="datetimeFigureOut">
              <a:rPr lang="et-EE" smtClean="0"/>
              <a:pPr/>
              <a:t>6.12.2012</a:t>
            </a:fld>
            <a:endParaRPr lang="et-EE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F0F4F-9940-44A4-920E-A4EB072D994B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D3E3-C118-4C4F-9352-9B70EF61F5A8}" type="datetimeFigureOut">
              <a:rPr lang="et-EE" smtClean="0"/>
              <a:pPr/>
              <a:t>6.12.2012</a:t>
            </a:fld>
            <a:endParaRPr lang="et-E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F0F4F-9940-44A4-920E-A4EB072D994B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D3E3-C118-4C4F-9352-9B70EF61F5A8}" type="datetimeFigureOut">
              <a:rPr lang="et-EE" smtClean="0"/>
              <a:pPr/>
              <a:t>6.12.2012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F0F0F4F-9940-44A4-920E-A4EB072D994B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D3E3-C118-4C4F-9352-9B70EF61F5A8}" type="datetimeFigureOut">
              <a:rPr lang="et-EE" smtClean="0"/>
              <a:pPr/>
              <a:t>6.12.2012</a:t>
            </a:fld>
            <a:endParaRPr lang="et-EE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F0F4F-9940-44A4-920E-A4EB072D994B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D3E3-C118-4C4F-9352-9B70EF61F5A8}" type="datetimeFigureOut">
              <a:rPr lang="et-EE" smtClean="0"/>
              <a:pPr/>
              <a:t>6.12.2012</a:t>
            </a:fld>
            <a:endParaRPr lang="et-EE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F0F4F-9940-44A4-920E-A4EB072D994B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D3E3-C118-4C4F-9352-9B70EF61F5A8}" type="datetimeFigureOut">
              <a:rPr lang="et-EE" smtClean="0"/>
              <a:pPr/>
              <a:t>6.12.2012</a:t>
            </a:fld>
            <a:endParaRPr lang="et-EE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F0F4F-9940-44A4-920E-A4EB072D994B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D3E3-C118-4C4F-9352-9B70EF61F5A8}" type="datetimeFigureOut">
              <a:rPr lang="et-EE" smtClean="0"/>
              <a:pPr/>
              <a:t>6.12.2012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F0F4F-9940-44A4-920E-A4EB072D994B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E54D3E3-C118-4C4F-9352-9B70EF61F5A8}" type="datetimeFigureOut">
              <a:rPr lang="et-EE" smtClean="0"/>
              <a:pPr/>
              <a:t>6.12.2012</a:t>
            </a:fld>
            <a:endParaRPr lang="et-EE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F0F0F4F-9940-44A4-920E-A4EB072D994B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 smtClean="0"/>
              <a:t>Visioone, praktikaid ja trende </a:t>
            </a:r>
            <a:br>
              <a:rPr lang="et-EE" dirty="0" smtClean="0"/>
            </a:br>
            <a:r>
              <a:rPr lang="et-EE" dirty="0" smtClean="0"/>
              <a:t>INMA  seminarilt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 smtClean="0"/>
              <a:t>Ethel Reier </a:t>
            </a:r>
          </a:p>
          <a:p>
            <a:r>
              <a:rPr lang="et-EE" dirty="0" smtClean="0"/>
              <a:t>Õhtuleht</a:t>
            </a:r>
            <a:endParaRPr lang="et-EE" dirty="0"/>
          </a:p>
        </p:txBody>
      </p:sp>
      <p:pic>
        <p:nvPicPr>
          <p:cNvPr id="1026" name="Picture 2" descr="C:\Users\Ethel\Desktop\Ohtuleht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3413" y="6296347"/>
            <a:ext cx="2160587" cy="5616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-000016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-000022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-000003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De Telegraaf / Shop</a:t>
            </a:r>
            <a:endParaRPr lang="et-EE" dirty="0"/>
          </a:p>
        </p:txBody>
      </p:sp>
      <p:pic>
        <p:nvPicPr>
          <p:cNvPr id="4" name="Picture 1" descr="-000001.pn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Ethel\Desktop\Ohtuleht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3413" y="6454775"/>
            <a:ext cx="2160587" cy="40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-000002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Ethel\Desktop\Ohtuleht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3413" y="6454775"/>
            <a:ext cx="2160587" cy="40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-000003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Ethel\Desktop\Ohtuleht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3413" y="6454775"/>
            <a:ext cx="2160587" cy="40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-000007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Ethel\Desktop\Ohtuleht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3413" y="6454775"/>
            <a:ext cx="2160587" cy="40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-000008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Ethel\Desktop\Ohtuleht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3413" y="6454775"/>
            <a:ext cx="2160587" cy="40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Ärimudel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Unikaalsed pakkumised iga päev</a:t>
            </a:r>
          </a:p>
          <a:p>
            <a:r>
              <a:rPr lang="et-EE" dirty="0" smtClean="0"/>
              <a:t>Varustajatele tasuta reklaam</a:t>
            </a:r>
          </a:p>
          <a:p>
            <a:r>
              <a:rPr lang="et-EE" dirty="0" smtClean="0"/>
              <a:t>Majanduslik risk  varustajal</a:t>
            </a:r>
          </a:p>
          <a:p>
            <a:r>
              <a:rPr lang="et-EE" dirty="0" smtClean="0"/>
              <a:t>Atraktiivne brutomarginaal Del Telegraafi jaoks</a:t>
            </a:r>
          </a:p>
          <a:p>
            <a:pPr>
              <a:buNone/>
            </a:pPr>
            <a:endParaRPr lang="et-EE" dirty="0"/>
          </a:p>
        </p:txBody>
      </p:sp>
      <p:pic>
        <p:nvPicPr>
          <p:cNvPr id="9218" name="Picture 2" descr="C:\Users\Ethel\Desktop\Ohtuleht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6454775"/>
            <a:ext cx="2160587" cy="40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>
                <a:latin typeface="Andalus" pitchFamily="18" charset="-78"/>
                <a:cs typeface="Andalus" pitchFamily="18" charset="-78"/>
              </a:rPr>
              <a:t>E-</a:t>
            </a:r>
            <a:r>
              <a:rPr lang="et-EE" dirty="0" smtClean="0"/>
              <a:t> </a:t>
            </a:r>
            <a:r>
              <a:rPr lang="et-EE" dirty="0" smtClean="0">
                <a:latin typeface="Andalus" pitchFamily="18" charset="-78"/>
                <a:cs typeface="Andalus" pitchFamily="18" charset="-78"/>
              </a:rPr>
              <a:t>pood edulugu</a:t>
            </a:r>
            <a:endParaRPr lang="et-EE" dirty="0"/>
          </a:p>
        </p:txBody>
      </p:sp>
      <p:pic>
        <p:nvPicPr>
          <p:cNvPr id="4" name="Picture 1" descr="-000012.pn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Ethel\Desktop\Ohtuleht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3413" y="6454775"/>
            <a:ext cx="2160587" cy="40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Märksõnad</a:t>
            </a:r>
            <a:endParaRPr lang="et-EE" dirty="0"/>
          </a:p>
        </p:txBody>
      </p:sp>
      <p:pic>
        <p:nvPicPr>
          <p:cNvPr id="4" name="Picture 1" descr="-000040.pn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45506" y="1554163"/>
            <a:ext cx="640538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-000013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Users\Ethel\Desktop\Ohtuleht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3413" y="6454775"/>
            <a:ext cx="2160587" cy="40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Konkreetselt lugejatele pakutud toode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63% ti oli huvitatud</a:t>
            </a:r>
          </a:p>
          <a:p>
            <a:r>
              <a:rPr lang="et-EE" dirty="0" smtClean="0"/>
              <a:t>13% ti väga huvitatud</a:t>
            </a:r>
          </a:p>
          <a:p>
            <a:r>
              <a:rPr lang="et-EE" dirty="0" smtClean="0"/>
              <a:t>1,4% ti oli ostusooviga </a:t>
            </a:r>
          </a:p>
          <a:p>
            <a:endParaRPr lang="et-EE" dirty="0" smtClean="0"/>
          </a:p>
          <a:p>
            <a:endParaRPr lang="et-EE" dirty="0"/>
          </a:p>
        </p:txBody>
      </p:sp>
      <p:pic>
        <p:nvPicPr>
          <p:cNvPr id="12290" name="Picture 2" descr="C:\Users\Ethel\Desktop\Ohtuleht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6454775"/>
            <a:ext cx="2160587" cy="40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Lugejad  vajasid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Head ratast</a:t>
            </a:r>
          </a:p>
          <a:p>
            <a:r>
              <a:rPr lang="et-EE" dirty="0" smtClean="0"/>
              <a:t>Õiglase hinnaga</a:t>
            </a:r>
          </a:p>
          <a:p>
            <a:r>
              <a:rPr lang="et-EE" dirty="0" smtClean="0"/>
              <a:t>Järelteenindust</a:t>
            </a:r>
          </a:p>
          <a:p>
            <a:r>
              <a:rPr lang="et-EE" dirty="0" smtClean="0"/>
              <a:t>Kullerteenust</a:t>
            </a:r>
          </a:p>
          <a:p>
            <a:r>
              <a:rPr lang="et-EE" dirty="0" smtClean="0"/>
              <a:t>Garantiid</a:t>
            </a:r>
          </a:p>
          <a:p>
            <a:endParaRPr lang="et-EE" dirty="0"/>
          </a:p>
        </p:txBody>
      </p:sp>
      <p:pic>
        <p:nvPicPr>
          <p:cNvPr id="13314" name="Picture 2" descr="C:\Users\Ethel\Desktop\Ohtuleht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6454775"/>
            <a:ext cx="2160587" cy="40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Eelnev turuuuring näitas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Aastatel 2009-2010 osteti 160 000 jalgratast läbi e-kanalite</a:t>
            </a:r>
          </a:p>
          <a:p>
            <a:r>
              <a:rPr lang="et-EE" dirty="0" smtClean="0"/>
              <a:t>Ühes kuus keskmiselt 25 000</a:t>
            </a:r>
          </a:p>
          <a:p>
            <a:pPr algn="ctr"/>
            <a:r>
              <a:rPr lang="et-EE" dirty="0" smtClean="0"/>
              <a:t>Keskmiseks hinnaks oli 1900 eurot</a:t>
            </a:r>
          </a:p>
          <a:p>
            <a:pPr algn="ctr"/>
            <a:endParaRPr lang="et-EE" dirty="0"/>
          </a:p>
        </p:txBody>
      </p:sp>
      <p:pic>
        <p:nvPicPr>
          <p:cNvPr id="14339" name="Picture 3" descr="C:\Users\Ethel\Desktop\Ohtuleht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6454775"/>
            <a:ext cx="2160587" cy="40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Pakkusid 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>
                <a:cs typeface="Andalus" pitchFamily="18" charset="-78"/>
              </a:rPr>
              <a:t>e-ratas</a:t>
            </a:r>
            <a:r>
              <a:rPr lang="et-EE" dirty="0" smtClean="0"/>
              <a:t> 799 eurot</a:t>
            </a:r>
          </a:p>
          <a:p>
            <a:r>
              <a:rPr lang="et-EE" dirty="0" smtClean="0"/>
              <a:t>meestele &amp; naistele</a:t>
            </a:r>
          </a:p>
          <a:p>
            <a:r>
              <a:rPr lang="et-EE" dirty="0" smtClean="0"/>
              <a:t>tasuta kojutoomine koos seletusega</a:t>
            </a:r>
          </a:p>
          <a:p>
            <a:endParaRPr lang="et-EE" dirty="0" smtClean="0"/>
          </a:p>
          <a:p>
            <a:r>
              <a:rPr lang="et-EE" dirty="0" smtClean="0"/>
              <a:t>maanteabi</a:t>
            </a:r>
          </a:p>
          <a:p>
            <a:r>
              <a:rPr lang="et-EE" dirty="0" smtClean="0"/>
              <a:t>järelteenindust st remonti koju kohaletulemisega</a:t>
            </a:r>
          </a:p>
        </p:txBody>
      </p:sp>
      <p:pic>
        <p:nvPicPr>
          <p:cNvPr id="15362" name="Picture 2" descr="C:\Users\Ethel\Desktop\Ohtuleht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6454775"/>
            <a:ext cx="2160587" cy="40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Pöörasid lugejad tarbijateks</a:t>
            </a:r>
            <a:endParaRPr lang="et-EE" dirty="0"/>
          </a:p>
        </p:txBody>
      </p:sp>
      <p:pic>
        <p:nvPicPr>
          <p:cNvPr id="4" name="Picture 1" descr="-000018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1"/>
            <a:ext cx="806489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Ethel\Desktop\Ohtuleht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3413" y="6454775"/>
            <a:ext cx="2160587" cy="40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Osad tarbijad osutusid lehe tellijateks</a:t>
            </a:r>
            <a:endParaRPr lang="et-EE" dirty="0"/>
          </a:p>
        </p:txBody>
      </p:sp>
      <p:pic>
        <p:nvPicPr>
          <p:cNvPr id="4" name="Picture 1" descr="-000019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820891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C:\Users\Ethel\Desktop\Ohtuleht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3413" y="6454775"/>
            <a:ext cx="2160587" cy="40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000001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820891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Koomiksite edulugu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Turuolukord</a:t>
            </a:r>
            <a:endParaRPr lang="et-E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t-EE" dirty="0" smtClean="0"/>
              <a:t>Vajasid midagi</a:t>
            </a:r>
            <a:endParaRPr lang="et-E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t-EE" dirty="0" smtClean="0"/>
              <a:t>Küllastunud turg</a:t>
            </a:r>
          </a:p>
          <a:p>
            <a:r>
              <a:rPr lang="et-EE" dirty="0" smtClean="0"/>
              <a:t>Tellijate pidev langus</a:t>
            </a:r>
          </a:p>
          <a:p>
            <a:r>
              <a:rPr lang="et-EE" dirty="0" smtClean="0"/>
              <a:t>Koostöö kampaaniate tulemuste langus</a:t>
            </a:r>
          </a:p>
          <a:p>
            <a:r>
              <a:rPr lang="et-EE" dirty="0" smtClean="0"/>
              <a:t>Tarbijad ei suuda toodetel vahet teha</a:t>
            </a:r>
          </a:p>
          <a:p>
            <a:r>
              <a:rPr lang="et-EE" dirty="0" smtClean="0"/>
              <a:t>Rahulolematud jaemüüjad</a:t>
            </a:r>
          </a:p>
          <a:p>
            <a:endParaRPr lang="et-E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t-EE" dirty="0" smtClean="0"/>
              <a:t>Uut</a:t>
            </a:r>
          </a:p>
          <a:p>
            <a:r>
              <a:rPr lang="et-EE" dirty="0" smtClean="0"/>
              <a:t>Unikaalselt</a:t>
            </a:r>
          </a:p>
          <a:p>
            <a:r>
              <a:rPr lang="et-EE" dirty="0" smtClean="0"/>
              <a:t>Mida on raske järgi teha</a:t>
            </a:r>
          </a:p>
          <a:p>
            <a:r>
              <a:rPr lang="et-EE" dirty="0" smtClean="0"/>
              <a:t>Midagi, mis viitaks koheselt Ekstra Baladetile</a:t>
            </a:r>
          </a:p>
          <a:p>
            <a:r>
              <a:rPr lang="et-EE" dirty="0" smtClean="0"/>
              <a:t>Sobiv ilmutamiseks suveperioodil (mõeldud on trükiarve vähenemist puhkuste ajal)</a:t>
            </a:r>
            <a:endParaRPr lang="et-EE" dirty="0"/>
          </a:p>
        </p:txBody>
      </p:sp>
      <p:pic>
        <p:nvPicPr>
          <p:cNvPr id="18434" name="Picture 2" descr="C:\Users\Ethel\Desktop\Ohtuleht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6454775"/>
            <a:ext cx="2160587" cy="40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-000004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3448"/>
            <a:ext cx="9144000" cy="69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C:\Users\Ethel\Desktop\Ohtuleht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3413" y="6454775"/>
            <a:ext cx="2160587" cy="40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-000017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Toode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6 koomiksit (A5 formaadis)karikaturisti Morten Ingemanni olemasolevatel karikatuuridel</a:t>
            </a:r>
          </a:p>
          <a:p>
            <a:pPr algn="ctr"/>
            <a:r>
              <a:rPr lang="et-EE" dirty="0" smtClean="0"/>
              <a:t>Igal reedel 1juuli kuni 5 august hinnaga: </a:t>
            </a:r>
          </a:p>
          <a:p>
            <a:pPr algn="ctr"/>
            <a:r>
              <a:rPr lang="et-EE" dirty="0" smtClean="0"/>
              <a:t>4.50 €</a:t>
            </a:r>
            <a:endParaRPr lang="et-EE" dirty="0"/>
          </a:p>
        </p:txBody>
      </p:sp>
      <p:pic>
        <p:nvPicPr>
          <p:cNvPr id="20482" name="Picture 2" descr="C:\Users\Ethel\Desktop\Ohtuleht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6454775"/>
            <a:ext cx="2160587" cy="40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-000005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C:\Users\Ethel\Desktop\Ohtuleht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3413" y="6454775"/>
            <a:ext cx="2160587" cy="40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-000007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C:\Users\Ethel\Desktop\Ohtuleht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3413" y="6454775"/>
            <a:ext cx="2160587" cy="40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Tulemused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Tõstsid lehemüüki 5% ti</a:t>
            </a:r>
          </a:p>
          <a:p>
            <a:r>
              <a:rPr lang="et-EE" dirty="0" smtClean="0"/>
              <a:t>Teenisid tulu 135 000€</a:t>
            </a:r>
          </a:p>
          <a:p>
            <a:r>
              <a:rPr lang="et-EE" dirty="0" smtClean="0"/>
              <a:t>Pakkusid lisaväärtust lugejatele</a:t>
            </a:r>
          </a:p>
          <a:p>
            <a:r>
              <a:rPr lang="et-EE" dirty="0" smtClean="0"/>
              <a:t>Tõstisd brändi tuntust ja populaarsust</a:t>
            </a:r>
          </a:p>
          <a:p>
            <a:r>
              <a:rPr lang="et-EE" dirty="0" smtClean="0"/>
              <a:t>Parandasid oma suhteid jaemüügikettidega</a:t>
            </a:r>
          </a:p>
          <a:p>
            <a:endParaRPr lang="et-EE" dirty="0" smtClean="0"/>
          </a:p>
          <a:p>
            <a:endParaRPr lang="et-EE" dirty="0" smtClean="0"/>
          </a:p>
          <a:p>
            <a:endParaRPr lang="et-EE" dirty="0" smtClean="0"/>
          </a:p>
          <a:p>
            <a:endParaRPr lang="et-EE" dirty="0" smtClean="0"/>
          </a:p>
          <a:p>
            <a:pPr>
              <a:buNone/>
            </a:pPr>
            <a:endParaRPr lang="et-EE" dirty="0"/>
          </a:p>
        </p:txBody>
      </p:sp>
      <p:pic>
        <p:nvPicPr>
          <p:cNvPr id="23554" name="Picture 2" descr="C:\Users\Ethel\Desktop\Ohtuleht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6454775"/>
            <a:ext cx="2160587" cy="40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-000009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-000001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-000002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-000004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-000006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-000005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Märksõnad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Praktika -Lehetoimetused teenivad endiselt eelkõige pabermeediast</a:t>
            </a:r>
          </a:p>
          <a:p>
            <a:r>
              <a:rPr lang="et-EE" dirty="0" smtClean="0"/>
              <a:t>Visioon -Telefoni reklaam on tulevik</a:t>
            </a:r>
          </a:p>
          <a:p>
            <a:r>
              <a:rPr lang="et-EE" dirty="0" smtClean="0"/>
              <a:t>Trend – Online meedia jätkuv kasv</a:t>
            </a:r>
            <a:endParaRPr lang="et-EE" dirty="0"/>
          </a:p>
        </p:txBody>
      </p:sp>
      <p:pic>
        <p:nvPicPr>
          <p:cNvPr id="3074" name="Picture 2" descr="C:\Users\Ethel\Desktop\Ohtuleht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6454775"/>
            <a:ext cx="2160587" cy="403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-000007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-000012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-000013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-000041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-000042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-000043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-000044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-000047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 descr="-000060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-000005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-000003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-000006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-000007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-000008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-000009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-000010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-000013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-000016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4797152"/>
            <a:ext cx="8458200" cy="1222375"/>
          </a:xfrm>
        </p:spPr>
        <p:txBody>
          <a:bodyPr/>
          <a:lstStyle/>
          <a:p>
            <a:r>
              <a:rPr lang="et-EE" dirty="0" smtClean="0"/>
              <a:t>Tänud!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 smtClean="0"/>
              <a:t>ethel.reier@ohtuleht.ee</a:t>
            </a:r>
            <a:endParaRPr lang="et-EE" dirty="0"/>
          </a:p>
        </p:txBody>
      </p:sp>
      <p:pic>
        <p:nvPicPr>
          <p:cNvPr id="24578" name="Picture 2" descr="C:\Users\Ethel\Desktop\Ohtuleht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6440364"/>
            <a:ext cx="2160587" cy="417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-000009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-000004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-000006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-000008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8539</TotalTime>
  <Words>220</Words>
  <Application>Microsoft Office PowerPoint</Application>
  <PresentationFormat>On-screen Show (4:3)</PresentationFormat>
  <Paragraphs>67</Paragraphs>
  <Slides>57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Trek</vt:lpstr>
      <vt:lpstr>Visioone, praktikaid ja trende  INMA  seminarilt</vt:lpstr>
      <vt:lpstr>Märksõnad</vt:lpstr>
      <vt:lpstr>Slide 3</vt:lpstr>
      <vt:lpstr>Märksõnad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De Telegraaf / Shop</vt:lpstr>
      <vt:lpstr>Slide 14</vt:lpstr>
      <vt:lpstr>Slide 15</vt:lpstr>
      <vt:lpstr>Slide 16</vt:lpstr>
      <vt:lpstr>Slide 17</vt:lpstr>
      <vt:lpstr>Ärimudel</vt:lpstr>
      <vt:lpstr>E- pood edulugu</vt:lpstr>
      <vt:lpstr>Slide 20</vt:lpstr>
      <vt:lpstr>Konkreetselt lugejatele pakutud toode</vt:lpstr>
      <vt:lpstr>Lugejad  vajasid</vt:lpstr>
      <vt:lpstr>Eelnev turuuuring näitas</vt:lpstr>
      <vt:lpstr>Pakkusid </vt:lpstr>
      <vt:lpstr>Pöörasid lugejad tarbijateks</vt:lpstr>
      <vt:lpstr>Osad tarbijad osutusid lehe tellijateks</vt:lpstr>
      <vt:lpstr>Slide 27</vt:lpstr>
      <vt:lpstr>Koomiksite edulugu</vt:lpstr>
      <vt:lpstr>Slide 29</vt:lpstr>
      <vt:lpstr>Toode</vt:lpstr>
      <vt:lpstr>Slide 31</vt:lpstr>
      <vt:lpstr>Slide 32</vt:lpstr>
      <vt:lpstr>Tulemused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Tänud!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Visioone, praktikaid ja trende  INMA  seminarilt</dc:title>
  <dc:creator>Ethel</dc:creator>
  <cp:lastModifiedBy>Ethel</cp:lastModifiedBy>
  <cp:revision>27</cp:revision>
  <dcterms:created xsi:type="dcterms:W3CDTF">2012-11-26T11:52:32Z</dcterms:created>
  <dcterms:modified xsi:type="dcterms:W3CDTF">2012-12-06T06:15:10Z</dcterms:modified>
</cp:coreProperties>
</file>