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teet\Desktop\EMORi%20uuringud\ELU%20SGU%20n&#228;iteid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Book3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t-EE"/>
  <c:chart>
    <c:title>
      <c:tx>
        <c:rich>
          <a:bodyPr/>
          <a:lstStyle/>
          <a:p>
            <a:pPr>
              <a:defRPr/>
            </a:pPr>
            <a:r>
              <a:rPr lang="et-EE"/>
              <a:t>Sihtrühma osakaal  lugejaskonnast %</a:t>
            </a:r>
            <a:endParaRPr lang="en-US"/>
          </a:p>
        </c:rich>
      </c:tx>
      <c:layout>
        <c:manualLayout>
          <c:xMode val="edge"/>
          <c:yMode val="edge"/>
          <c:x val="0.11101399825021871"/>
          <c:y val="1.8518518518518531E-2"/>
        </c:manualLayout>
      </c:layout>
      <c:overlay val="1"/>
    </c:title>
    <c:plotArea>
      <c:layout>
        <c:manualLayout>
          <c:layoutTarget val="inner"/>
          <c:xMode val="edge"/>
          <c:yMode val="edge"/>
          <c:x val="0.27209951881014871"/>
          <c:y val="0.20370370370370369"/>
          <c:w val="0.69030336832895878"/>
          <c:h val="0.74513123359580169"/>
        </c:manualLayout>
      </c:layout>
      <c:barChart>
        <c:barDir val="bar"/>
        <c:grouping val="clustered"/>
        <c:ser>
          <c:idx val="0"/>
          <c:order val="0"/>
          <c:dPt>
            <c:idx val="0"/>
            <c:spPr>
              <a:solidFill>
                <a:srgbClr val="92D050"/>
              </a:solidFill>
            </c:spPr>
          </c:dPt>
          <c:cat>
            <c:strRef>
              <c:f>Sheet1!$M$10:$M$20</c:f>
              <c:strCache>
                <c:ptCount val="11"/>
                <c:pt idx="0">
                  <c:v>Total</c:v>
                </c:pt>
                <c:pt idx="1">
                  <c:v>Saarte Hääl</c:v>
                </c:pt>
                <c:pt idx="2">
                  <c:v>Imeline Ajalugu</c:v>
                </c:pt>
                <c:pt idx="3">
                  <c:v>Meie Maa</c:v>
                </c:pt>
                <c:pt idx="4">
                  <c:v>Tehnikamaailm</c:v>
                </c:pt>
                <c:pt idx="5">
                  <c:v>KoduMaja</c:v>
                </c:pt>
                <c:pt idx="6">
                  <c:v>Õhtuleht</c:v>
                </c:pt>
                <c:pt idx="7">
                  <c:v>Autoleht</c:v>
                </c:pt>
                <c:pt idx="8">
                  <c:v>Kodutohter</c:v>
                </c:pt>
                <c:pt idx="9">
                  <c:v>Jana</c:v>
                </c:pt>
                <c:pt idx="10">
                  <c:v>Linnaleht (vk)</c:v>
                </c:pt>
              </c:strCache>
            </c:strRef>
          </c:cat>
          <c:val>
            <c:numRef>
              <c:f>Sheet1!$N$10:$N$20</c:f>
              <c:numCache>
                <c:formatCode>General</c:formatCode>
                <c:ptCount val="11"/>
                <c:pt idx="0">
                  <c:v>3.3</c:v>
                </c:pt>
                <c:pt idx="1">
                  <c:v>7.3</c:v>
                </c:pt>
                <c:pt idx="2">
                  <c:v>6.7</c:v>
                </c:pt>
                <c:pt idx="3">
                  <c:v>5.8</c:v>
                </c:pt>
                <c:pt idx="4">
                  <c:v>5.5</c:v>
                </c:pt>
                <c:pt idx="5">
                  <c:v>5.2</c:v>
                </c:pt>
                <c:pt idx="6">
                  <c:v>5</c:v>
                </c:pt>
                <c:pt idx="7">
                  <c:v>4.5999999999999996</c:v>
                </c:pt>
                <c:pt idx="8">
                  <c:v>4.5</c:v>
                </c:pt>
                <c:pt idx="9">
                  <c:v>4.3</c:v>
                </c:pt>
                <c:pt idx="10">
                  <c:v>4.2</c:v>
                </c:pt>
              </c:numCache>
            </c:numRef>
          </c:val>
        </c:ser>
        <c:axId val="43651840"/>
        <c:axId val="43653376"/>
      </c:barChart>
      <c:catAx>
        <c:axId val="43651840"/>
        <c:scaling>
          <c:orientation val="maxMin"/>
        </c:scaling>
        <c:axPos val="l"/>
        <c:tickLblPos val="nextTo"/>
        <c:txPr>
          <a:bodyPr/>
          <a:lstStyle/>
          <a:p>
            <a:pPr>
              <a:defRPr sz="1400"/>
            </a:pPr>
            <a:endParaRPr lang="et-EE"/>
          </a:p>
        </c:txPr>
        <c:crossAx val="43653376"/>
        <c:crosses val="autoZero"/>
        <c:auto val="1"/>
        <c:lblAlgn val="ctr"/>
        <c:lblOffset val="100"/>
      </c:catAx>
      <c:valAx>
        <c:axId val="43653376"/>
        <c:scaling>
          <c:orientation val="minMax"/>
        </c:scaling>
        <c:axPos val="t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t-EE"/>
          </a:p>
        </c:txPr>
        <c:crossAx val="43651840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plotArea>
      <c:layout/>
      <c:barChart>
        <c:barDir val="bar"/>
        <c:grouping val="clustered"/>
        <c:ser>
          <c:idx val="0"/>
          <c:order val="0"/>
          <c:tx>
            <c:strRef>
              <c:f>'EE, ML'!$B$3</c:f>
              <c:strCache>
                <c:ptCount val="1"/>
                <c:pt idx="0">
                  <c:v>Total</c:v>
                </c:pt>
              </c:strCache>
            </c:strRef>
          </c:tx>
          <c:cat>
            <c:strRef>
              <c:f>'EE, ML'!$A$4:$A$14</c:f>
              <c:strCache>
                <c:ptCount val="11"/>
                <c:pt idx="0">
                  <c:v>A&amp;O</c:v>
                </c:pt>
                <c:pt idx="1">
                  <c:v>Comarket</c:v>
                </c:pt>
                <c:pt idx="2">
                  <c:v>Grossi toidukaubad</c:v>
                </c:pt>
                <c:pt idx="3">
                  <c:v>Konsum</c:v>
                </c:pt>
                <c:pt idx="4">
                  <c:v>Maksimarket</c:v>
                </c:pt>
                <c:pt idx="5">
                  <c:v>Maxima</c:v>
                </c:pt>
                <c:pt idx="6">
                  <c:v>Meie toidukaubad</c:v>
                </c:pt>
                <c:pt idx="7">
                  <c:v>Prisma</c:v>
                </c:pt>
                <c:pt idx="8">
                  <c:v>Rimi, Hyper Rimi</c:v>
                </c:pt>
                <c:pt idx="9">
                  <c:v>Selver</c:v>
                </c:pt>
                <c:pt idx="10">
                  <c:v>Säästumarket</c:v>
                </c:pt>
              </c:strCache>
            </c:strRef>
          </c:cat>
          <c:val>
            <c:numRef>
              <c:f>'EE, ML'!$B$4:$B$14</c:f>
              <c:numCache>
                <c:formatCode>General</c:formatCode>
                <c:ptCount val="11"/>
                <c:pt idx="0">
                  <c:v>4.7</c:v>
                </c:pt>
                <c:pt idx="1">
                  <c:v>2.2999999999999998</c:v>
                </c:pt>
                <c:pt idx="2">
                  <c:v>7.6</c:v>
                </c:pt>
                <c:pt idx="3">
                  <c:v>11.5</c:v>
                </c:pt>
                <c:pt idx="4">
                  <c:v>6</c:v>
                </c:pt>
                <c:pt idx="5">
                  <c:v>32.6</c:v>
                </c:pt>
                <c:pt idx="6">
                  <c:v>2.2999999999999998</c:v>
                </c:pt>
                <c:pt idx="7">
                  <c:v>8.6</c:v>
                </c:pt>
                <c:pt idx="8">
                  <c:v>12</c:v>
                </c:pt>
                <c:pt idx="9">
                  <c:v>22</c:v>
                </c:pt>
                <c:pt idx="10">
                  <c:v>16.7</c:v>
                </c:pt>
              </c:numCache>
            </c:numRef>
          </c:val>
        </c:ser>
        <c:ser>
          <c:idx val="1"/>
          <c:order val="1"/>
          <c:tx>
            <c:strRef>
              <c:f>'EE, ML'!$C$3</c:f>
              <c:strCache>
                <c:ptCount val="1"/>
                <c:pt idx="0">
                  <c:v>Eesti Ekspress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'EE, ML'!$A$4:$A$14</c:f>
              <c:strCache>
                <c:ptCount val="11"/>
                <c:pt idx="0">
                  <c:v>A&amp;O</c:v>
                </c:pt>
                <c:pt idx="1">
                  <c:v>Comarket</c:v>
                </c:pt>
                <c:pt idx="2">
                  <c:v>Grossi toidukaubad</c:v>
                </c:pt>
                <c:pt idx="3">
                  <c:v>Konsum</c:v>
                </c:pt>
                <c:pt idx="4">
                  <c:v>Maksimarket</c:v>
                </c:pt>
                <c:pt idx="5">
                  <c:v>Maxima</c:v>
                </c:pt>
                <c:pt idx="6">
                  <c:v>Meie toidukaubad</c:v>
                </c:pt>
                <c:pt idx="7">
                  <c:v>Prisma</c:v>
                </c:pt>
                <c:pt idx="8">
                  <c:v>Rimi, Hyper Rimi</c:v>
                </c:pt>
                <c:pt idx="9">
                  <c:v>Selver</c:v>
                </c:pt>
                <c:pt idx="10">
                  <c:v>Säästumarket</c:v>
                </c:pt>
              </c:strCache>
            </c:strRef>
          </c:cat>
          <c:val>
            <c:numRef>
              <c:f>'EE, ML'!$C$4:$C$14</c:f>
              <c:numCache>
                <c:formatCode>General</c:formatCode>
                <c:ptCount val="11"/>
                <c:pt idx="0">
                  <c:v>3.7</c:v>
                </c:pt>
                <c:pt idx="1">
                  <c:v>4.0999999999999996</c:v>
                </c:pt>
                <c:pt idx="2">
                  <c:v>2</c:v>
                </c:pt>
                <c:pt idx="3">
                  <c:v>8.2000000000000011</c:v>
                </c:pt>
                <c:pt idx="4">
                  <c:v>7.7</c:v>
                </c:pt>
                <c:pt idx="5">
                  <c:v>17.3</c:v>
                </c:pt>
                <c:pt idx="6">
                  <c:v>1.4</c:v>
                </c:pt>
                <c:pt idx="7">
                  <c:v>7.3</c:v>
                </c:pt>
                <c:pt idx="8">
                  <c:v>17.600000000000001</c:v>
                </c:pt>
                <c:pt idx="9">
                  <c:v>37.200000000000003</c:v>
                </c:pt>
                <c:pt idx="10">
                  <c:v>10.4</c:v>
                </c:pt>
              </c:numCache>
            </c:numRef>
          </c:val>
        </c:ser>
        <c:ser>
          <c:idx val="2"/>
          <c:order val="2"/>
          <c:tx>
            <c:strRef>
              <c:f>'EE, ML'!$D$3</c:f>
              <c:strCache>
                <c:ptCount val="1"/>
                <c:pt idx="0">
                  <c:v>Maaleht</c:v>
                </c:pt>
              </c:strCache>
            </c:strRef>
          </c:tx>
          <c:cat>
            <c:strRef>
              <c:f>'EE, ML'!$A$4:$A$14</c:f>
              <c:strCache>
                <c:ptCount val="11"/>
                <c:pt idx="0">
                  <c:v>A&amp;O</c:v>
                </c:pt>
                <c:pt idx="1">
                  <c:v>Comarket</c:v>
                </c:pt>
                <c:pt idx="2">
                  <c:v>Grossi toidukaubad</c:v>
                </c:pt>
                <c:pt idx="3">
                  <c:v>Konsum</c:v>
                </c:pt>
                <c:pt idx="4">
                  <c:v>Maksimarket</c:v>
                </c:pt>
                <c:pt idx="5">
                  <c:v>Maxima</c:v>
                </c:pt>
                <c:pt idx="6">
                  <c:v>Meie toidukaubad</c:v>
                </c:pt>
                <c:pt idx="7">
                  <c:v>Prisma</c:v>
                </c:pt>
                <c:pt idx="8">
                  <c:v>Rimi, Hyper Rimi</c:v>
                </c:pt>
                <c:pt idx="9">
                  <c:v>Selver</c:v>
                </c:pt>
                <c:pt idx="10">
                  <c:v>Säästumarket</c:v>
                </c:pt>
              </c:strCache>
            </c:strRef>
          </c:cat>
          <c:val>
            <c:numRef>
              <c:f>'EE, ML'!$D$4:$D$14</c:f>
              <c:numCache>
                <c:formatCode>General</c:formatCode>
                <c:ptCount val="11"/>
                <c:pt idx="0">
                  <c:v>7.4</c:v>
                </c:pt>
                <c:pt idx="1">
                  <c:v>2.2999999999999998</c:v>
                </c:pt>
                <c:pt idx="2">
                  <c:v>9.8000000000000007</c:v>
                </c:pt>
                <c:pt idx="3">
                  <c:v>16.7</c:v>
                </c:pt>
                <c:pt idx="4">
                  <c:v>7.4</c:v>
                </c:pt>
                <c:pt idx="5">
                  <c:v>23.7</c:v>
                </c:pt>
                <c:pt idx="6">
                  <c:v>2.9</c:v>
                </c:pt>
                <c:pt idx="7">
                  <c:v>3.7</c:v>
                </c:pt>
                <c:pt idx="8">
                  <c:v>7.9</c:v>
                </c:pt>
                <c:pt idx="9">
                  <c:v>20.9</c:v>
                </c:pt>
                <c:pt idx="10">
                  <c:v>19.600000000000001</c:v>
                </c:pt>
              </c:numCache>
            </c:numRef>
          </c:val>
        </c:ser>
        <c:axId val="40309888"/>
        <c:axId val="40311424"/>
      </c:barChart>
      <c:catAx>
        <c:axId val="40309888"/>
        <c:scaling>
          <c:orientation val="maxMin"/>
        </c:scaling>
        <c:axPos val="l"/>
        <c:tickLblPos val="nextTo"/>
        <c:crossAx val="40311424"/>
        <c:crosses val="autoZero"/>
        <c:auto val="1"/>
        <c:lblAlgn val="ctr"/>
        <c:lblOffset val="100"/>
      </c:catAx>
      <c:valAx>
        <c:axId val="40311424"/>
        <c:scaling>
          <c:orientation val="minMax"/>
        </c:scaling>
        <c:axPos val="t"/>
        <c:majorGridlines/>
        <c:numFmt formatCode="General" sourceLinked="1"/>
        <c:tickLblPos val="nextTo"/>
        <c:crossAx val="40309888"/>
        <c:crosses val="autoZero"/>
        <c:crossBetween val="between"/>
      </c:valAx>
    </c:plotArea>
    <c:legend>
      <c:legendPos val="r"/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plotArea>
      <c:layout>
        <c:manualLayout>
          <c:layoutTarget val="inner"/>
          <c:xMode val="edge"/>
          <c:yMode val="edge"/>
          <c:x val="7.3775778027746527E-2"/>
          <c:y val="0.19569015690653738"/>
          <c:w val="0.90118972628421445"/>
          <c:h val="0.64054160199871335"/>
        </c:manualLayout>
      </c:layout>
      <c:barChart>
        <c:barDir val="col"/>
        <c:grouping val="clustered"/>
        <c:ser>
          <c:idx val="0"/>
          <c:order val="0"/>
          <c:tx>
            <c:strRef>
              <c:f>Sheet1!$C$34</c:f>
              <c:strCache>
                <c:ptCount val="1"/>
                <c:pt idx="0">
                  <c:v>Kodulaen</c:v>
                </c:pt>
              </c:strCache>
            </c:strRef>
          </c:tx>
          <c:cat>
            <c:multiLvlStrRef>
              <c:f>Sheet1!$A$53:$B$58</c:f>
              <c:multiLvlStrCache>
                <c:ptCount val="6"/>
                <c:lvl>
                  <c:pt idx="0">
                    <c:v>202</c:v>
                  </c:pt>
                  <c:pt idx="1">
                    <c:v>163</c:v>
                  </c:pt>
                  <c:pt idx="2">
                    <c:v>113</c:v>
                  </c:pt>
                  <c:pt idx="3">
                    <c:v>79</c:v>
                  </c:pt>
                  <c:pt idx="4">
                    <c:v>87</c:v>
                  </c:pt>
                  <c:pt idx="5">
                    <c:v>58</c:v>
                  </c:pt>
                </c:lvl>
                <c:lvl>
                  <c:pt idx="0">
                    <c:v>Postimees</c:v>
                  </c:pt>
                  <c:pt idx="1">
                    <c:v>Õhtuleht</c:v>
                  </c:pt>
                  <c:pt idx="2">
                    <c:v>Maaleht</c:v>
                  </c:pt>
                  <c:pt idx="3">
                    <c:v>Kroonika</c:v>
                  </c:pt>
                  <c:pt idx="4">
                    <c:v>Eesti Päevaleht</c:v>
                  </c:pt>
                  <c:pt idx="5">
                    <c:v>Kodutohter</c:v>
                  </c:pt>
                </c:lvl>
              </c:multiLvlStrCache>
            </c:multiLvlStrRef>
          </c:cat>
          <c:val>
            <c:numRef>
              <c:f>Sheet1!$C$53:$C$58</c:f>
              <c:numCache>
                <c:formatCode>General</c:formatCode>
                <c:ptCount val="6"/>
                <c:pt idx="0">
                  <c:v>39.5</c:v>
                </c:pt>
                <c:pt idx="1">
                  <c:v>21.5</c:v>
                </c:pt>
                <c:pt idx="2">
                  <c:v>17.100000000000001</c:v>
                </c:pt>
                <c:pt idx="3">
                  <c:v>15.9</c:v>
                </c:pt>
                <c:pt idx="4">
                  <c:v>21.6</c:v>
                </c:pt>
                <c:pt idx="5">
                  <c:v>6.6</c:v>
                </c:pt>
              </c:numCache>
            </c:numRef>
          </c:val>
        </c:ser>
        <c:ser>
          <c:idx val="1"/>
          <c:order val="1"/>
          <c:tx>
            <c:strRef>
              <c:f>Sheet1!$D$34</c:f>
              <c:strCache>
                <c:ptCount val="1"/>
                <c:pt idx="0">
                  <c:v>Väikelaen, tarbimislaen, järelmaks</c:v>
                </c:pt>
              </c:strCache>
            </c:strRef>
          </c:tx>
          <c:cat>
            <c:multiLvlStrRef>
              <c:f>Sheet1!$A$53:$B$58</c:f>
              <c:multiLvlStrCache>
                <c:ptCount val="6"/>
                <c:lvl>
                  <c:pt idx="0">
                    <c:v>202</c:v>
                  </c:pt>
                  <c:pt idx="1">
                    <c:v>163</c:v>
                  </c:pt>
                  <c:pt idx="2">
                    <c:v>113</c:v>
                  </c:pt>
                  <c:pt idx="3">
                    <c:v>79</c:v>
                  </c:pt>
                  <c:pt idx="4">
                    <c:v>87</c:v>
                  </c:pt>
                  <c:pt idx="5">
                    <c:v>58</c:v>
                  </c:pt>
                </c:lvl>
                <c:lvl>
                  <c:pt idx="0">
                    <c:v>Postimees</c:v>
                  </c:pt>
                  <c:pt idx="1">
                    <c:v>Õhtuleht</c:v>
                  </c:pt>
                  <c:pt idx="2">
                    <c:v>Maaleht</c:v>
                  </c:pt>
                  <c:pt idx="3">
                    <c:v>Kroonika</c:v>
                  </c:pt>
                  <c:pt idx="4">
                    <c:v>Eesti Päevaleht</c:v>
                  </c:pt>
                  <c:pt idx="5">
                    <c:v>Kodutohter</c:v>
                  </c:pt>
                </c:lvl>
              </c:multiLvlStrCache>
            </c:multiLvlStrRef>
          </c:cat>
          <c:val>
            <c:numRef>
              <c:f>Sheet1!$D$53:$D$58</c:f>
              <c:numCache>
                <c:formatCode>General</c:formatCode>
                <c:ptCount val="6"/>
                <c:pt idx="0">
                  <c:v>22.3</c:v>
                </c:pt>
                <c:pt idx="1">
                  <c:v>21.6</c:v>
                </c:pt>
                <c:pt idx="2">
                  <c:v>15.1</c:v>
                </c:pt>
                <c:pt idx="3">
                  <c:v>10.1</c:v>
                </c:pt>
                <c:pt idx="4">
                  <c:v>13.2</c:v>
                </c:pt>
                <c:pt idx="5">
                  <c:v>6.2</c:v>
                </c:pt>
              </c:numCache>
            </c:numRef>
          </c:val>
        </c:ser>
        <c:ser>
          <c:idx val="2"/>
          <c:order val="2"/>
          <c:tx>
            <c:strRef>
              <c:f>Sheet1!$E$34</c:f>
              <c:strCache>
                <c:ptCount val="1"/>
                <c:pt idx="0">
                  <c:v>Õppelaen</c:v>
                </c:pt>
              </c:strCache>
            </c:strRef>
          </c:tx>
          <c:cat>
            <c:multiLvlStrRef>
              <c:f>Sheet1!$A$53:$B$58</c:f>
              <c:multiLvlStrCache>
                <c:ptCount val="6"/>
                <c:lvl>
                  <c:pt idx="0">
                    <c:v>202</c:v>
                  </c:pt>
                  <c:pt idx="1">
                    <c:v>163</c:v>
                  </c:pt>
                  <c:pt idx="2">
                    <c:v>113</c:v>
                  </c:pt>
                  <c:pt idx="3">
                    <c:v>79</c:v>
                  </c:pt>
                  <c:pt idx="4">
                    <c:v>87</c:v>
                  </c:pt>
                  <c:pt idx="5">
                    <c:v>58</c:v>
                  </c:pt>
                </c:lvl>
                <c:lvl>
                  <c:pt idx="0">
                    <c:v>Postimees</c:v>
                  </c:pt>
                  <c:pt idx="1">
                    <c:v>Õhtuleht</c:v>
                  </c:pt>
                  <c:pt idx="2">
                    <c:v>Maaleht</c:v>
                  </c:pt>
                  <c:pt idx="3">
                    <c:v>Kroonika</c:v>
                  </c:pt>
                  <c:pt idx="4">
                    <c:v>Eesti Päevaleht</c:v>
                  </c:pt>
                  <c:pt idx="5">
                    <c:v>Kodutohter</c:v>
                  </c:pt>
                </c:lvl>
              </c:multiLvlStrCache>
            </c:multiLvlStrRef>
          </c:cat>
          <c:val>
            <c:numRef>
              <c:f>Sheet1!$E$53:$E$58</c:f>
              <c:numCache>
                <c:formatCode>General</c:formatCode>
                <c:ptCount val="6"/>
                <c:pt idx="0">
                  <c:v>26</c:v>
                </c:pt>
                <c:pt idx="1">
                  <c:v>10.5</c:v>
                </c:pt>
                <c:pt idx="2">
                  <c:v>10.7</c:v>
                </c:pt>
                <c:pt idx="3">
                  <c:v>8.9</c:v>
                </c:pt>
                <c:pt idx="4">
                  <c:v>14.7</c:v>
                </c:pt>
                <c:pt idx="5">
                  <c:v>4.0999999999999996</c:v>
                </c:pt>
              </c:numCache>
            </c:numRef>
          </c:val>
        </c:ser>
        <c:ser>
          <c:idx val="3"/>
          <c:order val="3"/>
          <c:tx>
            <c:strRef>
              <c:f>Sheet1!$F$34</c:f>
              <c:strCache>
                <c:ptCount val="1"/>
                <c:pt idx="0">
                  <c:v>Autoliising</c:v>
                </c:pt>
              </c:strCache>
            </c:strRef>
          </c:tx>
          <c:cat>
            <c:multiLvlStrRef>
              <c:f>Sheet1!$A$53:$B$58</c:f>
              <c:multiLvlStrCache>
                <c:ptCount val="6"/>
                <c:lvl>
                  <c:pt idx="0">
                    <c:v>202</c:v>
                  </c:pt>
                  <c:pt idx="1">
                    <c:v>163</c:v>
                  </c:pt>
                  <c:pt idx="2">
                    <c:v>113</c:v>
                  </c:pt>
                  <c:pt idx="3">
                    <c:v>79</c:v>
                  </c:pt>
                  <c:pt idx="4">
                    <c:v>87</c:v>
                  </c:pt>
                  <c:pt idx="5">
                    <c:v>58</c:v>
                  </c:pt>
                </c:lvl>
                <c:lvl>
                  <c:pt idx="0">
                    <c:v>Postimees</c:v>
                  </c:pt>
                  <c:pt idx="1">
                    <c:v>Õhtuleht</c:v>
                  </c:pt>
                  <c:pt idx="2">
                    <c:v>Maaleht</c:v>
                  </c:pt>
                  <c:pt idx="3">
                    <c:v>Kroonika</c:v>
                  </c:pt>
                  <c:pt idx="4">
                    <c:v>Eesti Päevaleht</c:v>
                  </c:pt>
                  <c:pt idx="5">
                    <c:v>Kodutohter</c:v>
                  </c:pt>
                </c:lvl>
              </c:multiLvlStrCache>
            </c:multiLvlStrRef>
          </c:cat>
          <c:val>
            <c:numRef>
              <c:f>Sheet1!$F$53:$F$58</c:f>
              <c:numCache>
                <c:formatCode>General</c:formatCode>
                <c:ptCount val="6"/>
                <c:pt idx="0">
                  <c:v>26.5</c:v>
                </c:pt>
                <c:pt idx="1">
                  <c:v>14</c:v>
                </c:pt>
                <c:pt idx="2">
                  <c:v>11.6</c:v>
                </c:pt>
                <c:pt idx="3">
                  <c:v>9.8000000000000007</c:v>
                </c:pt>
                <c:pt idx="4">
                  <c:v>15.3</c:v>
                </c:pt>
                <c:pt idx="5">
                  <c:v>4</c:v>
                </c:pt>
              </c:numCache>
            </c:numRef>
          </c:val>
        </c:ser>
        <c:ser>
          <c:idx val="4"/>
          <c:order val="4"/>
          <c:tx>
            <c:strRef>
              <c:f>Sheet1!$G$34</c:f>
              <c:strCache>
                <c:ptCount val="1"/>
                <c:pt idx="0">
                  <c:v>SMS-kiirlaen</c:v>
                </c:pt>
              </c:strCache>
            </c:strRef>
          </c:tx>
          <c:cat>
            <c:multiLvlStrRef>
              <c:f>Sheet1!$A$53:$B$58</c:f>
              <c:multiLvlStrCache>
                <c:ptCount val="6"/>
                <c:lvl>
                  <c:pt idx="0">
                    <c:v>202</c:v>
                  </c:pt>
                  <c:pt idx="1">
                    <c:v>163</c:v>
                  </c:pt>
                  <c:pt idx="2">
                    <c:v>113</c:v>
                  </c:pt>
                  <c:pt idx="3">
                    <c:v>79</c:v>
                  </c:pt>
                  <c:pt idx="4">
                    <c:v>87</c:v>
                  </c:pt>
                  <c:pt idx="5">
                    <c:v>58</c:v>
                  </c:pt>
                </c:lvl>
                <c:lvl>
                  <c:pt idx="0">
                    <c:v>Postimees</c:v>
                  </c:pt>
                  <c:pt idx="1">
                    <c:v>Õhtuleht</c:v>
                  </c:pt>
                  <c:pt idx="2">
                    <c:v>Maaleht</c:v>
                  </c:pt>
                  <c:pt idx="3">
                    <c:v>Kroonika</c:v>
                  </c:pt>
                  <c:pt idx="4">
                    <c:v>Eesti Päevaleht</c:v>
                  </c:pt>
                  <c:pt idx="5">
                    <c:v>Kodutohter</c:v>
                  </c:pt>
                </c:lvl>
              </c:multiLvlStrCache>
            </c:multiLvlStrRef>
          </c:cat>
          <c:val>
            <c:numRef>
              <c:f>Sheet1!$G$53:$G$58</c:f>
              <c:numCache>
                <c:formatCode>General</c:formatCode>
                <c:ptCount val="6"/>
                <c:pt idx="0">
                  <c:v>1.5</c:v>
                </c:pt>
                <c:pt idx="1">
                  <c:v>1.5</c:v>
                </c:pt>
                <c:pt idx="2">
                  <c:v>0.5</c:v>
                </c:pt>
                <c:pt idx="3">
                  <c:v>0.70000000000000018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Sheet1!$H$34</c:f>
              <c:strCache>
                <c:ptCount val="1"/>
                <c:pt idx="0">
                  <c:v>Mõni muu laen</c:v>
                </c:pt>
              </c:strCache>
            </c:strRef>
          </c:tx>
          <c:cat>
            <c:multiLvlStrRef>
              <c:f>Sheet1!$A$53:$B$58</c:f>
              <c:multiLvlStrCache>
                <c:ptCount val="6"/>
                <c:lvl>
                  <c:pt idx="0">
                    <c:v>202</c:v>
                  </c:pt>
                  <c:pt idx="1">
                    <c:v>163</c:v>
                  </c:pt>
                  <c:pt idx="2">
                    <c:v>113</c:v>
                  </c:pt>
                  <c:pt idx="3">
                    <c:v>79</c:v>
                  </c:pt>
                  <c:pt idx="4">
                    <c:v>87</c:v>
                  </c:pt>
                  <c:pt idx="5">
                    <c:v>58</c:v>
                  </c:pt>
                </c:lvl>
                <c:lvl>
                  <c:pt idx="0">
                    <c:v>Postimees</c:v>
                  </c:pt>
                  <c:pt idx="1">
                    <c:v>Õhtuleht</c:v>
                  </c:pt>
                  <c:pt idx="2">
                    <c:v>Maaleht</c:v>
                  </c:pt>
                  <c:pt idx="3">
                    <c:v>Kroonika</c:v>
                  </c:pt>
                  <c:pt idx="4">
                    <c:v>Eesti Päevaleht</c:v>
                  </c:pt>
                  <c:pt idx="5">
                    <c:v>Kodutohter</c:v>
                  </c:pt>
                </c:lvl>
              </c:multiLvlStrCache>
            </c:multiLvlStrRef>
          </c:cat>
          <c:val>
            <c:numRef>
              <c:f>Sheet1!$H$53:$H$58</c:f>
              <c:numCache>
                <c:formatCode>General</c:formatCode>
                <c:ptCount val="6"/>
                <c:pt idx="0">
                  <c:v>6.5</c:v>
                </c:pt>
                <c:pt idx="1">
                  <c:v>4.2</c:v>
                </c:pt>
                <c:pt idx="2">
                  <c:v>3.2</c:v>
                </c:pt>
                <c:pt idx="3">
                  <c:v>2.8</c:v>
                </c:pt>
                <c:pt idx="4">
                  <c:v>1.1000000000000001</c:v>
                </c:pt>
                <c:pt idx="5">
                  <c:v>0.4</c:v>
                </c:pt>
              </c:numCache>
            </c:numRef>
          </c:val>
        </c:ser>
        <c:ser>
          <c:idx val="6"/>
          <c:order val="6"/>
          <c:tx>
            <c:strRef>
              <c:f>Sheet1!$I$34</c:f>
              <c:strCache>
                <c:ptCount val="1"/>
                <c:pt idx="0">
                  <c:v>Ei ole ühtegi</c:v>
                </c:pt>
              </c:strCache>
            </c:strRef>
          </c:tx>
          <c:cat>
            <c:multiLvlStrRef>
              <c:f>Sheet1!$A$53:$B$58</c:f>
              <c:multiLvlStrCache>
                <c:ptCount val="6"/>
                <c:lvl>
                  <c:pt idx="0">
                    <c:v>202</c:v>
                  </c:pt>
                  <c:pt idx="1">
                    <c:v>163</c:v>
                  </c:pt>
                  <c:pt idx="2">
                    <c:v>113</c:v>
                  </c:pt>
                  <c:pt idx="3">
                    <c:v>79</c:v>
                  </c:pt>
                  <c:pt idx="4">
                    <c:v>87</c:v>
                  </c:pt>
                  <c:pt idx="5">
                    <c:v>58</c:v>
                  </c:pt>
                </c:lvl>
                <c:lvl>
                  <c:pt idx="0">
                    <c:v>Postimees</c:v>
                  </c:pt>
                  <c:pt idx="1">
                    <c:v>Õhtuleht</c:v>
                  </c:pt>
                  <c:pt idx="2">
                    <c:v>Maaleht</c:v>
                  </c:pt>
                  <c:pt idx="3">
                    <c:v>Kroonika</c:v>
                  </c:pt>
                  <c:pt idx="4">
                    <c:v>Eesti Päevaleht</c:v>
                  </c:pt>
                  <c:pt idx="5">
                    <c:v>Kodutohter</c:v>
                  </c:pt>
                </c:lvl>
              </c:multiLvlStrCache>
            </c:multiLvlStrRef>
          </c:cat>
          <c:val>
            <c:numRef>
              <c:f>Sheet1!$I$53:$I$58</c:f>
              <c:numCache>
                <c:formatCode>General</c:formatCode>
                <c:ptCount val="6"/>
                <c:pt idx="0">
                  <c:v>118.1</c:v>
                </c:pt>
                <c:pt idx="1">
                  <c:v>106.3</c:v>
                </c:pt>
                <c:pt idx="2">
                  <c:v>73.900000000000006</c:v>
                </c:pt>
                <c:pt idx="3">
                  <c:v>48.5</c:v>
                </c:pt>
                <c:pt idx="4">
                  <c:v>43.2</c:v>
                </c:pt>
                <c:pt idx="5">
                  <c:v>42.3</c:v>
                </c:pt>
              </c:numCache>
            </c:numRef>
          </c:val>
        </c:ser>
        <c:axId val="40340864"/>
        <c:axId val="40350848"/>
      </c:barChart>
      <c:catAx>
        <c:axId val="40340864"/>
        <c:scaling>
          <c:orientation val="minMax"/>
        </c:scaling>
        <c:axPos val="b"/>
        <c:tickLblPos val="nextTo"/>
        <c:crossAx val="40350848"/>
        <c:crosses val="autoZero"/>
        <c:auto val="1"/>
        <c:lblAlgn val="ctr"/>
        <c:lblOffset val="100"/>
      </c:catAx>
      <c:valAx>
        <c:axId val="40350848"/>
        <c:scaling>
          <c:orientation val="minMax"/>
        </c:scaling>
        <c:axPos val="l"/>
        <c:majorGridlines/>
        <c:numFmt formatCode="General" sourceLinked="1"/>
        <c:tickLblPos val="nextTo"/>
        <c:crossAx val="403408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5917885264341972E-2"/>
          <c:y val="2.0456169322784546E-3"/>
          <c:w val="0.91074878140232451"/>
          <c:h val="0.17712966555627069"/>
        </c:manualLayout>
      </c:layout>
    </c:legend>
    <c:plotVisOnly val="1"/>
  </c:chart>
  <c:txPr>
    <a:bodyPr/>
    <a:lstStyle/>
    <a:p>
      <a:pPr>
        <a:defRPr sz="1200"/>
      </a:pPr>
      <a:endParaRPr lang="et-EE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plotArea>
      <c:layout>
        <c:manualLayout>
          <c:layoutTarget val="inner"/>
          <c:xMode val="edge"/>
          <c:yMode val="edge"/>
          <c:x val="7.3775778027746527E-2"/>
          <c:y val="0.19569015690653738"/>
          <c:w val="0.90118972628421445"/>
          <c:h val="0.64054160199871368"/>
        </c:manualLayout>
      </c:layout>
      <c:barChart>
        <c:barDir val="col"/>
        <c:grouping val="clustered"/>
        <c:ser>
          <c:idx val="0"/>
          <c:order val="0"/>
          <c:tx>
            <c:strRef>
              <c:f>Sheet1!$C$34</c:f>
              <c:strCache>
                <c:ptCount val="1"/>
                <c:pt idx="0">
                  <c:v>Kodulaen</c:v>
                </c:pt>
              </c:strCache>
            </c:strRef>
          </c:tx>
          <c:cat>
            <c:multiLvlStrRef>
              <c:f>Sheet1!$A$62:$B$68</c:f>
              <c:multiLvlStrCache>
                <c:ptCount val="7"/>
                <c:lvl>
                  <c:pt idx="0">
                    <c:v>100</c:v>
                  </c:pt>
                  <c:pt idx="1">
                    <c:v>100</c:v>
                  </c:pt>
                  <c:pt idx="2">
                    <c:v>100</c:v>
                  </c:pt>
                  <c:pt idx="3">
                    <c:v>100</c:v>
                  </c:pt>
                  <c:pt idx="4">
                    <c:v>100</c:v>
                  </c:pt>
                  <c:pt idx="5">
                    <c:v>100</c:v>
                  </c:pt>
                  <c:pt idx="6">
                    <c:v>100</c:v>
                  </c:pt>
                </c:lvl>
                <c:lvl>
                  <c:pt idx="0">
                    <c:v>Total</c:v>
                  </c:pt>
                  <c:pt idx="1">
                    <c:v>Postimees</c:v>
                  </c:pt>
                  <c:pt idx="2">
                    <c:v>Õhtuleht</c:v>
                  </c:pt>
                  <c:pt idx="3">
                    <c:v>Maaleht</c:v>
                  </c:pt>
                  <c:pt idx="4">
                    <c:v>Kroonika</c:v>
                  </c:pt>
                  <c:pt idx="5">
                    <c:v>Eesti Päevaleht</c:v>
                  </c:pt>
                  <c:pt idx="6">
                    <c:v>Kodutohter</c:v>
                  </c:pt>
                </c:lvl>
              </c:multiLvlStrCache>
            </c:multiLvlStrRef>
          </c:cat>
          <c:val>
            <c:numRef>
              <c:f>Sheet1!$C$62:$C$68</c:f>
              <c:numCache>
                <c:formatCode>General</c:formatCode>
                <c:ptCount val="7"/>
                <c:pt idx="0">
                  <c:v>18.100000000000001</c:v>
                </c:pt>
                <c:pt idx="1">
                  <c:v>19.600000000000001</c:v>
                </c:pt>
                <c:pt idx="2">
                  <c:v>13.2</c:v>
                </c:pt>
                <c:pt idx="3">
                  <c:v>15.1</c:v>
                </c:pt>
                <c:pt idx="4">
                  <c:v>20.100000000000001</c:v>
                </c:pt>
                <c:pt idx="5">
                  <c:v>25</c:v>
                </c:pt>
                <c:pt idx="6">
                  <c:v>11.4</c:v>
                </c:pt>
              </c:numCache>
            </c:numRef>
          </c:val>
        </c:ser>
        <c:ser>
          <c:idx val="1"/>
          <c:order val="1"/>
          <c:tx>
            <c:strRef>
              <c:f>Sheet1!$D$34</c:f>
              <c:strCache>
                <c:ptCount val="1"/>
                <c:pt idx="0">
                  <c:v>Väikelaen, tarbimislaen, järelmaks</c:v>
                </c:pt>
              </c:strCache>
            </c:strRef>
          </c:tx>
          <c:cat>
            <c:multiLvlStrRef>
              <c:f>Sheet1!$A$62:$B$68</c:f>
              <c:multiLvlStrCache>
                <c:ptCount val="7"/>
                <c:lvl>
                  <c:pt idx="0">
                    <c:v>100</c:v>
                  </c:pt>
                  <c:pt idx="1">
                    <c:v>100</c:v>
                  </c:pt>
                  <c:pt idx="2">
                    <c:v>100</c:v>
                  </c:pt>
                  <c:pt idx="3">
                    <c:v>100</c:v>
                  </c:pt>
                  <c:pt idx="4">
                    <c:v>100</c:v>
                  </c:pt>
                  <c:pt idx="5">
                    <c:v>100</c:v>
                  </c:pt>
                  <c:pt idx="6">
                    <c:v>100</c:v>
                  </c:pt>
                </c:lvl>
                <c:lvl>
                  <c:pt idx="0">
                    <c:v>Total</c:v>
                  </c:pt>
                  <c:pt idx="1">
                    <c:v>Postimees</c:v>
                  </c:pt>
                  <c:pt idx="2">
                    <c:v>Õhtuleht</c:v>
                  </c:pt>
                  <c:pt idx="3">
                    <c:v>Maaleht</c:v>
                  </c:pt>
                  <c:pt idx="4">
                    <c:v>Kroonika</c:v>
                  </c:pt>
                  <c:pt idx="5">
                    <c:v>Eesti Päevaleht</c:v>
                  </c:pt>
                  <c:pt idx="6">
                    <c:v>Kodutohter</c:v>
                  </c:pt>
                </c:lvl>
              </c:multiLvlStrCache>
            </c:multiLvlStrRef>
          </c:cat>
          <c:val>
            <c:numRef>
              <c:f>Sheet1!$D$62:$D$68</c:f>
              <c:numCache>
                <c:formatCode>General</c:formatCode>
                <c:ptCount val="7"/>
                <c:pt idx="0">
                  <c:v>14.9</c:v>
                </c:pt>
                <c:pt idx="1">
                  <c:v>11</c:v>
                </c:pt>
                <c:pt idx="2">
                  <c:v>13.3</c:v>
                </c:pt>
                <c:pt idx="3">
                  <c:v>13.4</c:v>
                </c:pt>
                <c:pt idx="4">
                  <c:v>12.8</c:v>
                </c:pt>
                <c:pt idx="5">
                  <c:v>15.2</c:v>
                </c:pt>
                <c:pt idx="6">
                  <c:v>10.6</c:v>
                </c:pt>
              </c:numCache>
            </c:numRef>
          </c:val>
        </c:ser>
        <c:ser>
          <c:idx val="2"/>
          <c:order val="2"/>
          <c:tx>
            <c:strRef>
              <c:f>Sheet1!$E$34</c:f>
              <c:strCache>
                <c:ptCount val="1"/>
                <c:pt idx="0">
                  <c:v>Õppelaen</c:v>
                </c:pt>
              </c:strCache>
            </c:strRef>
          </c:tx>
          <c:cat>
            <c:multiLvlStrRef>
              <c:f>Sheet1!$A$62:$B$68</c:f>
              <c:multiLvlStrCache>
                <c:ptCount val="7"/>
                <c:lvl>
                  <c:pt idx="0">
                    <c:v>100</c:v>
                  </c:pt>
                  <c:pt idx="1">
                    <c:v>100</c:v>
                  </c:pt>
                  <c:pt idx="2">
                    <c:v>100</c:v>
                  </c:pt>
                  <c:pt idx="3">
                    <c:v>100</c:v>
                  </c:pt>
                  <c:pt idx="4">
                    <c:v>100</c:v>
                  </c:pt>
                  <c:pt idx="5">
                    <c:v>100</c:v>
                  </c:pt>
                  <c:pt idx="6">
                    <c:v>100</c:v>
                  </c:pt>
                </c:lvl>
                <c:lvl>
                  <c:pt idx="0">
                    <c:v>Total</c:v>
                  </c:pt>
                  <c:pt idx="1">
                    <c:v>Postimees</c:v>
                  </c:pt>
                  <c:pt idx="2">
                    <c:v>Õhtuleht</c:v>
                  </c:pt>
                  <c:pt idx="3">
                    <c:v>Maaleht</c:v>
                  </c:pt>
                  <c:pt idx="4">
                    <c:v>Kroonika</c:v>
                  </c:pt>
                  <c:pt idx="5">
                    <c:v>Eesti Päevaleht</c:v>
                  </c:pt>
                  <c:pt idx="6">
                    <c:v>Kodutohter</c:v>
                  </c:pt>
                </c:lvl>
              </c:multiLvlStrCache>
            </c:multiLvlStrRef>
          </c:cat>
          <c:val>
            <c:numRef>
              <c:f>Sheet1!$E$62:$E$68</c:f>
              <c:numCache>
                <c:formatCode>General</c:formatCode>
                <c:ptCount val="7"/>
                <c:pt idx="0">
                  <c:v>8.8000000000000007</c:v>
                </c:pt>
                <c:pt idx="1">
                  <c:v>12.9</c:v>
                </c:pt>
                <c:pt idx="2">
                  <c:v>6.5</c:v>
                </c:pt>
                <c:pt idx="3">
                  <c:v>9.4</c:v>
                </c:pt>
                <c:pt idx="4">
                  <c:v>11.3</c:v>
                </c:pt>
                <c:pt idx="5">
                  <c:v>16.899999999999999</c:v>
                </c:pt>
                <c:pt idx="6">
                  <c:v>7.1</c:v>
                </c:pt>
              </c:numCache>
            </c:numRef>
          </c:val>
        </c:ser>
        <c:ser>
          <c:idx val="3"/>
          <c:order val="3"/>
          <c:tx>
            <c:strRef>
              <c:f>Sheet1!$F$34</c:f>
              <c:strCache>
                <c:ptCount val="1"/>
                <c:pt idx="0">
                  <c:v>Autoliising</c:v>
                </c:pt>
              </c:strCache>
            </c:strRef>
          </c:tx>
          <c:cat>
            <c:multiLvlStrRef>
              <c:f>Sheet1!$A$62:$B$68</c:f>
              <c:multiLvlStrCache>
                <c:ptCount val="7"/>
                <c:lvl>
                  <c:pt idx="0">
                    <c:v>100</c:v>
                  </c:pt>
                  <c:pt idx="1">
                    <c:v>100</c:v>
                  </c:pt>
                  <c:pt idx="2">
                    <c:v>100</c:v>
                  </c:pt>
                  <c:pt idx="3">
                    <c:v>100</c:v>
                  </c:pt>
                  <c:pt idx="4">
                    <c:v>100</c:v>
                  </c:pt>
                  <c:pt idx="5">
                    <c:v>100</c:v>
                  </c:pt>
                  <c:pt idx="6">
                    <c:v>100</c:v>
                  </c:pt>
                </c:lvl>
                <c:lvl>
                  <c:pt idx="0">
                    <c:v>Total</c:v>
                  </c:pt>
                  <c:pt idx="1">
                    <c:v>Postimees</c:v>
                  </c:pt>
                  <c:pt idx="2">
                    <c:v>Õhtuleht</c:v>
                  </c:pt>
                  <c:pt idx="3">
                    <c:v>Maaleht</c:v>
                  </c:pt>
                  <c:pt idx="4">
                    <c:v>Kroonika</c:v>
                  </c:pt>
                  <c:pt idx="5">
                    <c:v>Eesti Päevaleht</c:v>
                  </c:pt>
                  <c:pt idx="6">
                    <c:v>Kodutohter</c:v>
                  </c:pt>
                </c:lvl>
              </c:multiLvlStrCache>
            </c:multiLvlStrRef>
          </c:cat>
          <c:val>
            <c:numRef>
              <c:f>Sheet1!$F$62:$F$68</c:f>
              <c:numCache>
                <c:formatCode>General</c:formatCode>
                <c:ptCount val="7"/>
                <c:pt idx="0">
                  <c:v>8.8000000000000007</c:v>
                </c:pt>
                <c:pt idx="1">
                  <c:v>13.1</c:v>
                </c:pt>
                <c:pt idx="2">
                  <c:v>8.6</c:v>
                </c:pt>
                <c:pt idx="3">
                  <c:v>10.3</c:v>
                </c:pt>
                <c:pt idx="4">
                  <c:v>12.4</c:v>
                </c:pt>
                <c:pt idx="5">
                  <c:v>17.7</c:v>
                </c:pt>
                <c:pt idx="6">
                  <c:v>6.9</c:v>
                </c:pt>
              </c:numCache>
            </c:numRef>
          </c:val>
        </c:ser>
        <c:ser>
          <c:idx val="4"/>
          <c:order val="4"/>
          <c:tx>
            <c:strRef>
              <c:f>Sheet1!$G$34</c:f>
              <c:strCache>
                <c:ptCount val="1"/>
                <c:pt idx="0">
                  <c:v>SMS-kiirlaen</c:v>
                </c:pt>
              </c:strCache>
            </c:strRef>
          </c:tx>
          <c:cat>
            <c:multiLvlStrRef>
              <c:f>Sheet1!$A$62:$B$68</c:f>
              <c:multiLvlStrCache>
                <c:ptCount val="7"/>
                <c:lvl>
                  <c:pt idx="0">
                    <c:v>100</c:v>
                  </c:pt>
                  <c:pt idx="1">
                    <c:v>100</c:v>
                  </c:pt>
                  <c:pt idx="2">
                    <c:v>100</c:v>
                  </c:pt>
                  <c:pt idx="3">
                    <c:v>100</c:v>
                  </c:pt>
                  <c:pt idx="4">
                    <c:v>100</c:v>
                  </c:pt>
                  <c:pt idx="5">
                    <c:v>100</c:v>
                  </c:pt>
                  <c:pt idx="6">
                    <c:v>100</c:v>
                  </c:pt>
                </c:lvl>
                <c:lvl>
                  <c:pt idx="0">
                    <c:v>Total</c:v>
                  </c:pt>
                  <c:pt idx="1">
                    <c:v>Postimees</c:v>
                  </c:pt>
                  <c:pt idx="2">
                    <c:v>Õhtuleht</c:v>
                  </c:pt>
                  <c:pt idx="3">
                    <c:v>Maaleht</c:v>
                  </c:pt>
                  <c:pt idx="4">
                    <c:v>Kroonika</c:v>
                  </c:pt>
                  <c:pt idx="5">
                    <c:v>Eesti Päevaleht</c:v>
                  </c:pt>
                  <c:pt idx="6">
                    <c:v>Kodutohter</c:v>
                  </c:pt>
                </c:lvl>
              </c:multiLvlStrCache>
            </c:multiLvlStrRef>
          </c:cat>
          <c:val>
            <c:numRef>
              <c:f>Sheet1!$G$62:$G$68</c:f>
              <c:numCache>
                <c:formatCode>General</c:formatCode>
                <c:ptCount val="7"/>
                <c:pt idx="0">
                  <c:v>1</c:v>
                </c:pt>
                <c:pt idx="1">
                  <c:v>0.8</c:v>
                </c:pt>
                <c:pt idx="2">
                  <c:v>0.9</c:v>
                </c:pt>
                <c:pt idx="3">
                  <c:v>0.4</c:v>
                </c:pt>
                <c:pt idx="4">
                  <c:v>0.9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Sheet1!$H$34</c:f>
              <c:strCache>
                <c:ptCount val="1"/>
                <c:pt idx="0">
                  <c:v>Mõni muu laen</c:v>
                </c:pt>
              </c:strCache>
            </c:strRef>
          </c:tx>
          <c:cat>
            <c:multiLvlStrRef>
              <c:f>Sheet1!$A$62:$B$68</c:f>
              <c:multiLvlStrCache>
                <c:ptCount val="7"/>
                <c:lvl>
                  <c:pt idx="0">
                    <c:v>100</c:v>
                  </c:pt>
                  <c:pt idx="1">
                    <c:v>100</c:v>
                  </c:pt>
                  <c:pt idx="2">
                    <c:v>100</c:v>
                  </c:pt>
                  <c:pt idx="3">
                    <c:v>100</c:v>
                  </c:pt>
                  <c:pt idx="4">
                    <c:v>100</c:v>
                  </c:pt>
                  <c:pt idx="5">
                    <c:v>100</c:v>
                  </c:pt>
                  <c:pt idx="6">
                    <c:v>100</c:v>
                  </c:pt>
                </c:lvl>
                <c:lvl>
                  <c:pt idx="0">
                    <c:v>Total</c:v>
                  </c:pt>
                  <c:pt idx="1">
                    <c:v>Postimees</c:v>
                  </c:pt>
                  <c:pt idx="2">
                    <c:v>Õhtuleht</c:v>
                  </c:pt>
                  <c:pt idx="3">
                    <c:v>Maaleht</c:v>
                  </c:pt>
                  <c:pt idx="4">
                    <c:v>Kroonika</c:v>
                  </c:pt>
                  <c:pt idx="5">
                    <c:v>Eesti Päevaleht</c:v>
                  </c:pt>
                  <c:pt idx="6">
                    <c:v>Kodutohter</c:v>
                  </c:pt>
                </c:lvl>
              </c:multiLvlStrCache>
            </c:multiLvlStrRef>
          </c:cat>
          <c:val>
            <c:numRef>
              <c:f>Sheet1!$H$62:$H$68</c:f>
              <c:numCache>
                <c:formatCode>General</c:formatCode>
                <c:ptCount val="7"/>
                <c:pt idx="0">
                  <c:v>3</c:v>
                </c:pt>
                <c:pt idx="1">
                  <c:v>3.2</c:v>
                </c:pt>
                <c:pt idx="2">
                  <c:v>2.6</c:v>
                </c:pt>
                <c:pt idx="3">
                  <c:v>2.8</c:v>
                </c:pt>
                <c:pt idx="4">
                  <c:v>3.6</c:v>
                </c:pt>
                <c:pt idx="5">
                  <c:v>1.3</c:v>
                </c:pt>
                <c:pt idx="6">
                  <c:v>0.6000000000000002</c:v>
                </c:pt>
              </c:numCache>
            </c:numRef>
          </c:val>
        </c:ser>
        <c:ser>
          <c:idx val="6"/>
          <c:order val="6"/>
          <c:tx>
            <c:strRef>
              <c:f>Sheet1!$I$34</c:f>
              <c:strCache>
                <c:ptCount val="1"/>
                <c:pt idx="0">
                  <c:v>Ei ole ühtegi</c:v>
                </c:pt>
              </c:strCache>
            </c:strRef>
          </c:tx>
          <c:cat>
            <c:multiLvlStrRef>
              <c:f>Sheet1!$A$62:$B$68</c:f>
              <c:multiLvlStrCache>
                <c:ptCount val="7"/>
                <c:lvl>
                  <c:pt idx="0">
                    <c:v>100</c:v>
                  </c:pt>
                  <c:pt idx="1">
                    <c:v>100</c:v>
                  </c:pt>
                  <c:pt idx="2">
                    <c:v>100</c:v>
                  </c:pt>
                  <c:pt idx="3">
                    <c:v>100</c:v>
                  </c:pt>
                  <c:pt idx="4">
                    <c:v>100</c:v>
                  </c:pt>
                  <c:pt idx="5">
                    <c:v>100</c:v>
                  </c:pt>
                  <c:pt idx="6">
                    <c:v>100</c:v>
                  </c:pt>
                </c:lvl>
                <c:lvl>
                  <c:pt idx="0">
                    <c:v>Total</c:v>
                  </c:pt>
                  <c:pt idx="1">
                    <c:v>Postimees</c:v>
                  </c:pt>
                  <c:pt idx="2">
                    <c:v>Õhtuleht</c:v>
                  </c:pt>
                  <c:pt idx="3">
                    <c:v>Maaleht</c:v>
                  </c:pt>
                  <c:pt idx="4">
                    <c:v>Kroonika</c:v>
                  </c:pt>
                  <c:pt idx="5">
                    <c:v>Eesti Päevaleht</c:v>
                  </c:pt>
                  <c:pt idx="6">
                    <c:v>Kodutohter</c:v>
                  </c:pt>
                </c:lvl>
              </c:multiLvlStrCache>
            </c:multiLvlStrRef>
          </c:cat>
          <c:val>
            <c:numRef>
              <c:f>Sheet1!$I$62:$I$68</c:f>
              <c:numCache>
                <c:formatCode>General</c:formatCode>
                <c:ptCount val="7"/>
                <c:pt idx="0">
                  <c:v>60.4</c:v>
                </c:pt>
                <c:pt idx="1">
                  <c:v>58.5</c:v>
                </c:pt>
                <c:pt idx="2">
                  <c:v>65.3</c:v>
                </c:pt>
                <c:pt idx="3">
                  <c:v>65.3</c:v>
                </c:pt>
                <c:pt idx="4">
                  <c:v>61.3</c:v>
                </c:pt>
                <c:pt idx="5">
                  <c:v>49.9</c:v>
                </c:pt>
                <c:pt idx="6">
                  <c:v>72.900000000000006</c:v>
                </c:pt>
              </c:numCache>
            </c:numRef>
          </c:val>
        </c:ser>
        <c:axId val="40359040"/>
        <c:axId val="40360576"/>
      </c:barChart>
      <c:catAx>
        <c:axId val="4035904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t-EE"/>
          </a:p>
        </c:txPr>
        <c:crossAx val="40360576"/>
        <c:crosses val="autoZero"/>
        <c:auto val="1"/>
        <c:lblAlgn val="ctr"/>
        <c:lblOffset val="100"/>
      </c:catAx>
      <c:valAx>
        <c:axId val="4036057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t-EE"/>
          </a:p>
        </c:txPr>
        <c:crossAx val="403590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5.5917885264341972E-2"/>
          <c:y val="2.0456169322784546E-3"/>
          <c:w val="0.91074878140232451"/>
          <c:h val="0.17712966555627074"/>
        </c:manualLayout>
      </c:layout>
      <c:txPr>
        <a:bodyPr/>
        <a:lstStyle/>
        <a:p>
          <a:pPr>
            <a:defRPr sz="1400"/>
          </a:pPr>
          <a:endParaRPr lang="et-EE"/>
        </a:p>
      </c:txPr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plotArea>
      <c:layout/>
      <c:barChart>
        <c:barDir val="bar"/>
        <c:grouping val="clustered"/>
        <c:ser>
          <c:idx val="0"/>
          <c:order val="0"/>
          <c:cat>
            <c:strRef>
              <c:f>Sheet1!$A$77:$A$84</c:f>
              <c:strCache>
                <c:ptCount val="8"/>
                <c:pt idx="0">
                  <c:v>Kodu ja Aed</c:v>
                </c:pt>
                <c:pt idx="1">
                  <c:v>Eesti Päevaleht</c:v>
                </c:pt>
                <c:pt idx="2">
                  <c:v>Maaleht</c:v>
                </c:pt>
                <c:pt idx="3">
                  <c:v>Kroonika</c:v>
                </c:pt>
                <c:pt idx="4">
                  <c:v>Hooaeg</c:v>
                </c:pt>
                <c:pt idx="5">
                  <c:v>Eesti Naine</c:v>
                </c:pt>
                <c:pt idx="6">
                  <c:v>Kodukiri</c:v>
                </c:pt>
                <c:pt idx="7">
                  <c:v>Tartu Postimees</c:v>
                </c:pt>
              </c:strCache>
            </c:strRef>
          </c:cat>
          <c:val>
            <c:numRef>
              <c:f>Sheet1!$I$77:$I$84</c:f>
              <c:numCache>
                <c:formatCode>General</c:formatCode>
                <c:ptCount val="8"/>
                <c:pt idx="0">
                  <c:v>8.8000000000000007</c:v>
                </c:pt>
                <c:pt idx="1">
                  <c:v>8.3000000000000007</c:v>
                </c:pt>
                <c:pt idx="2">
                  <c:v>8</c:v>
                </c:pt>
                <c:pt idx="3">
                  <c:v>6.8</c:v>
                </c:pt>
                <c:pt idx="4">
                  <c:v>6.7</c:v>
                </c:pt>
                <c:pt idx="5">
                  <c:v>6.5</c:v>
                </c:pt>
                <c:pt idx="6">
                  <c:v>5.7</c:v>
                </c:pt>
                <c:pt idx="7">
                  <c:v>5.6</c:v>
                </c:pt>
              </c:numCache>
            </c:numRef>
          </c:val>
        </c:ser>
        <c:axId val="40429056"/>
        <c:axId val="40430592"/>
      </c:barChart>
      <c:catAx>
        <c:axId val="40429056"/>
        <c:scaling>
          <c:orientation val="maxMin"/>
        </c:scaling>
        <c:axPos val="l"/>
        <c:tickLblPos val="nextTo"/>
        <c:txPr>
          <a:bodyPr/>
          <a:lstStyle/>
          <a:p>
            <a:pPr>
              <a:defRPr sz="1400"/>
            </a:pPr>
            <a:endParaRPr lang="et-EE"/>
          </a:p>
        </c:txPr>
        <c:crossAx val="40430592"/>
        <c:crosses val="autoZero"/>
        <c:auto val="1"/>
        <c:lblAlgn val="ctr"/>
        <c:lblOffset val="100"/>
      </c:catAx>
      <c:valAx>
        <c:axId val="40430592"/>
        <c:scaling>
          <c:orientation val="minMax"/>
        </c:scaling>
        <c:axPos val="t"/>
        <c:majorGridlines/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et-EE"/>
          </a:p>
        </c:txPr>
        <c:crossAx val="40429056"/>
        <c:crosses val="autoZero"/>
        <c:crossBetween val="between"/>
      </c:valAx>
    </c:plotArea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plotArea>
      <c:layout>
        <c:manualLayout>
          <c:layoutTarget val="inner"/>
          <c:xMode val="edge"/>
          <c:yMode val="edge"/>
          <c:x val="9.7728722774282198E-2"/>
          <c:y val="0.16053079957184124"/>
          <c:w val="0.90227127722571843"/>
          <c:h val="0.43496238947785226"/>
        </c:manualLayout>
      </c:layout>
      <c:barChart>
        <c:barDir val="col"/>
        <c:grouping val="clustered"/>
        <c:ser>
          <c:idx val="0"/>
          <c:order val="0"/>
          <c:tx>
            <c:strRef>
              <c:f>Sheet1!$A$96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</c:spPr>
          <c:cat>
            <c:strRef>
              <c:f>Sheet1!$B$95:$I$95</c:f>
              <c:strCache>
                <c:ptCount val="8"/>
                <c:pt idx="0">
                  <c:v> puhkusreisil Eestimaal</c:v>
                </c:pt>
                <c:pt idx="1">
                  <c:v>puhkusereisil välismaal</c:v>
                </c:pt>
                <c:pt idx="2">
                  <c:v>festivalidel, vabaõhuetendustel</c:v>
                </c:pt>
                <c:pt idx="3">
                  <c:v> tuuridel, suveetendustel</c:v>
                </c:pt>
                <c:pt idx="4">
                  <c:v>süvamuusikaüritustel</c:v>
                </c:pt>
                <c:pt idx="5">
                  <c:v>teatris, balleti-, ooperietendustel</c:v>
                </c:pt>
                <c:pt idx="6">
                  <c:v>kerge- ja popmuusika kontsertidel</c:v>
                </c:pt>
                <c:pt idx="7">
                  <c:v>rahvaspordiüritustel</c:v>
                </c:pt>
              </c:strCache>
            </c:strRef>
          </c:cat>
          <c:val>
            <c:numRef>
              <c:f>Sheet1!$B$96:$I$96</c:f>
              <c:numCache>
                <c:formatCode>General</c:formatCode>
                <c:ptCount val="8"/>
                <c:pt idx="0">
                  <c:v>29.4</c:v>
                </c:pt>
                <c:pt idx="1">
                  <c:v>23.7</c:v>
                </c:pt>
                <c:pt idx="2">
                  <c:v>23</c:v>
                </c:pt>
                <c:pt idx="3">
                  <c:v>17.100000000000001</c:v>
                </c:pt>
                <c:pt idx="4">
                  <c:v>7.3</c:v>
                </c:pt>
                <c:pt idx="5">
                  <c:v>25.3</c:v>
                </c:pt>
                <c:pt idx="6">
                  <c:v>19.100000000000001</c:v>
                </c:pt>
                <c:pt idx="7">
                  <c:v>14.7</c:v>
                </c:pt>
              </c:numCache>
            </c:numRef>
          </c:val>
        </c:ser>
        <c:ser>
          <c:idx val="1"/>
          <c:order val="1"/>
          <c:tx>
            <c:strRef>
              <c:f>Sheet1!$A$97</c:f>
              <c:strCache>
                <c:ptCount val="1"/>
                <c:pt idx="0">
                  <c:v>Eesti Päevaleht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Sheet1!$B$95:$I$95</c:f>
              <c:strCache>
                <c:ptCount val="8"/>
                <c:pt idx="0">
                  <c:v> puhkusreisil Eestimaal</c:v>
                </c:pt>
                <c:pt idx="1">
                  <c:v>puhkusereisil välismaal</c:v>
                </c:pt>
                <c:pt idx="2">
                  <c:v>festivalidel, vabaõhuetendustel</c:v>
                </c:pt>
                <c:pt idx="3">
                  <c:v> tuuridel, suveetendustel</c:v>
                </c:pt>
                <c:pt idx="4">
                  <c:v>süvamuusikaüritustel</c:v>
                </c:pt>
                <c:pt idx="5">
                  <c:v>teatris, balleti-, ooperietendustel</c:v>
                </c:pt>
                <c:pt idx="6">
                  <c:v>kerge- ja popmuusika kontsertidel</c:v>
                </c:pt>
                <c:pt idx="7">
                  <c:v>rahvaspordiüritustel</c:v>
                </c:pt>
              </c:strCache>
            </c:strRef>
          </c:cat>
          <c:val>
            <c:numRef>
              <c:f>Sheet1!$B$97:$I$97</c:f>
              <c:numCache>
                <c:formatCode>General</c:formatCode>
                <c:ptCount val="8"/>
                <c:pt idx="0">
                  <c:v>48.8</c:v>
                </c:pt>
                <c:pt idx="1">
                  <c:v>34.1</c:v>
                </c:pt>
                <c:pt idx="2">
                  <c:v>34.4</c:v>
                </c:pt>
                <c:pt idx="3">
                  <c:v>27.3</c:v>
                </c:pt>
                <c:pt idx="4">
                  <c:v>14.4</c:v>
                </c:pt>
                <c:pt idx="5">
                  <c:v>46.3</c:v>
                </c:pt>
                <c:pt idx="6">
                  <c:v>27.3</c:v>
                </c:pt>
                <c:pt idx="7">
                  <c:v>21.6</c:v>
                </c:pt>
              </c:numCache>
            </c:numRef>
          </c:val>
        </c:ser>
        <c:ser>
          <c:idx val="2"/>
          <c:order val="2"/>
          <c:tx>
            <c:strRef>
              <c:f>Sheet1!$A$98</c:f>
              <c:strCache>
                <c:ptCount val="1"/>
                <c:pt idx="0">
                  <c:v>Maaleht</c:v>
                </c:pt>
              </c:strCache>
            </c:strRef>
          </c:tx>
          <c:cat>
            <c:strRef>
              <c:f>Sheet1!$B$95:$I$95</c:f>
              <c:strCache>
                <c:ptCount val="8"/>
                <c:pt idx="0">
                  <c:v> puhkusreisil Eestimaal</c:v>
                </c:pt>
                <c:pt idx="1">
                  <c:v>puhkusereisil välismaal</c:v>
                </c:pt>
                <c:pt idx="2">
                  <c:v>festivalidel, vabaõhuetendustel</c:v>
                </c:pt>
                <c:pt idx="3">
                  <c:v> tuuridel, suveetendustel</c:v>
                </c:pt>
                <c:pt idx="4">
                  <c:v>süvamuusikaüritustel</c:v>
                </c:pt>
                <c:pt idx="5">
                  <c:v>teatris, balleti-, ooperietendustel</c:v>
                </c:pt>
                <c:pt idx="6">
                  <c:v>kerge- ja popmuusika kontsertidel</c:v>
                </c:pt>
                <c:pt idx="7">
                  <c:v>rahvaspordiüritustel</c:v>
                </c:pt>
              </c:strCache>
            </c:strRef>
          </c:cat>
          <c:val>
            <c:numRef>
              <c:f>Sheet1!$B$98:$I$98</c:f>
              <c:numCache>
                <c:formatCode>General</c:formatCode>
                <c:ptCount val="8"/>
                <c:pt idx="0">
                  <c:v>37.300000000000004</c:v>
                </c:pt>
                <c:pt idx="1">
                  <c:v>20.2</c:v>
                </c:pt>
                <c:pt idx="2">
                  <c:v>28.9</c:v>
                </c:pt>
                <c:pt idx="3">
                  <c:v>25.2</c:v>
                </c:pt>
                <c:pt idx="4">
                  <c:v>9</c:v>
                </c:pt>
                <c:pt idx="5">
                  <c:v>32.6</c:v>
                </c:pt>
                <c:pt idx="6">
                  <c:v>21.8</c:v>
                </c:pt>
                <c:pt idx="7">
                  <c:v>18.8</c:v>
                </c:pt>
              </c:numCache>
            </c:numRef>
          </c:val>
        </c:ser>
        <c:ser>
          <c:idx val="3"/>
          <c:order val="3"/>
          <c:tx>
            <c:strRef>
              <c:f>Sheet1!$A$99</c:f>
              <c:strCache>
                <c:ptCount val="1"/>
                <c:pt idx="0">
                  <c:v>Eesti Ekspress</c:v>
                </c:pt>
              </c:strCache>
            </c:strRef>
          </c:tx>
          <c:spPr>
            <a:solidFill>
              <a:srgbClr val="0070C0"/>
            </a:solidFill>
          </c:spPr>
          <c:cat>
            <c:strRef>
              <c:f>Sheet1!$B$95:$I$95</c:f>
              <c:strCache>
                <c:ptCount val="8"/>
                <c:pt idx="0">
                  <c:v> puhkusreisil Eestimaal</c:v>
                </c:pt>
                <c:pt idx="1">
                  <c:v>puhkusereisil välismaal</c:v>
                </c:pt>
                <c:pt idx="2">
                  <c:v>festivalidel, vabaõhuetendustel</c:v>
                </c:pt>
                <c:pt idx="3">
                  <c:v> tuuridel, suveetendustel</c:v>
                </c:pt>
                <c:pt idx="4">
                  <c:v>süvamuusikaüritustel</c:v>
                </c:pt>
                <c:pt idx="5">
                  <c:v>teatris, balleti-, ooperietendustel</c:v>
                </c:pt>
                <c:pt idx="6">
                  <c:v>kerge- ja popmuusika kontsertidel</c:v>
                </c:pt>
                <c:pt idx="7">
                  <c:v>rahvaspordiüritustel</c:v>
                </c:pt>
              </c:strCache>
            </c:strRef>
          </c:cat>
          <c:val>
            <c:numRef>
              <c:f>Sheet1!$B$99:$I$99</c:f>
              <c:numCache>
                <c:formatCode>General</c:formatCode>
                <c:ptCount val="8"/>
                <c:pt idx="0">
                  <c:v>49</c:v>
                </c:pt>
                <c:pt idx="1">
                  <c:v>38.4</c:v>
                </c:pt>
                <c:pt idx="2">
                  <c:v>43.8</c:v>
                </c:pt>
                <c:pt idx="3">
                  <c:v>32.700000000000003</c:v>
                </c:pt>
                <c:pt idx="4">
                  <c:v>14.2</c:v>
                </c:pt>
                <c:pt idx="5">
                  <c:v>51.7</c:v>
                </c:pt>
                <c:pt idx="6">
                  <c:v>31.4</c:v>
                </c:pt>
                <c:pt idx="7">
                  <c:v>22.9</c:v>
                </c:pt>
              </c:numCache>
            </c:numRef>
          </c:val>
        </c:ser>
        <c:axId val="40458880"/>
        <c:axId val="40808832"/>
      </c:barChart>
      <c:catAx>
        <c:axId val="40458880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t-EE"/>
          </a:p>
        </c:txPr>
        <c:crossAx val="40808832"/>
        <c:crosses val="autoZero"/>
        <c:auto val="1"/>
        <c:lblAlgn val="ctr"/>
        <c:lblOffset val="100"/>
      </c:catAx>
      <c:valAx>
        <c:axId val="408088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t-EE"/>
          </a:p>
        </c:txPr>
        <c:crossAx val="404588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13096646761949529"/>
          <c:y val="3.1349433276148242E-4"/>
          <c:w val="0.69242023786328066"/>
          <c:h val="0.10551826273112509"/>
        </c:manualLayout>
      </c:layout>
      <c:txPr>
        <a:bodyPr/>
        <a:lstStyle/>
        <a:p>
          <a:pPr>
            <a:defRPr sz="1200"/>
          </a:pPr>
          <a:endParaRPr lang="et-EE"/>
        </a:p>
      </c:tx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t-EE"/>
  <c:chart>
    <c:plotArea>
      <c:layout>
        <c:manualLayout>
          <c:layoutTarget val="inner"/>
          <c:xMode val="edge"/>
          <c:yMode val="edge"/>
          <c:x val="8.9520720121252617E-2"/>
          <c:y val="0.12084499854184894"/>
          <c:w val="0.89876677387157589"/>
          <c:h val="0.57829883981144969"/>
        </c:manualLayout>
      </c:layout>
      <c:barChart>
        <c:barDir val="col"/>
        <c:grouping val="percentStacked"/>
        <c:ser>
          <c:idx val="0"/>
          <c:order val="0"/>
          <c:tx>
            <c:v>vähemalt kord kuus</c:v>
          </c:tx>
          <c:cat>
            <c:strRef>
              <c:f>Sheet1!$A$124:$A$134</c:f>
              <c:strCache>
                <c:ptCount val="11"/>
                <c:pt idx="0">
                  <c:v>Total</c:v>
                </c:pt>
                <c:pt idx="1">
                  <c:v>Jana</c:v>
                </c:pt>
                <c:pt idx="2">
                  <c:v>Valgamaalane</c:v>
                </c:pt>
                <c:pt idx="3">
                  <c:v>Maakodu</c:v>
                </c:pt>
                <c:pt idx="4">
                  <c:v>Võrumaa Teataja</c:v>
                </c:pt>
                <c:pt idx="5">
                  <c:v>Naised</c:v>
                </c:pt>
                <c:pt idx="6">
                  <c:v>Kroonika Kodu-eri</c:v>
                </c:pt>
                <c:pt idx="7">
                  <c:v>Pere ja Kodu</c:v>
                </c:pt>
                <c:pt idx="8">
                  <c:v>Severnoje Poberezhje Ekstra</c:v>
                </c:pt>
                <c:pt idx="9">
                  <c:v>Elukiri</c:v>
                </c:pt>
                <c:pt idx="10">
                  <c:v>Naisteleht</c:v>
                </c:pt>
              </c:strCache>
            </c:strRef>
          </c:cat>
          <c:val>
            <c:numRef>
              <c:f>Sheet1!$C$124:$C$134</c:f>
              <c:numCache>
                <c:formatCode>0</c:formatCode>
                <c:ptCount val="11"/>
                <c:pt idx="0">
                  <c:v>13.2</c:v>
                </c:pt>
                <c:pt idx="1">
                  <c:v>27.8</c:v>
                </c:pt>
                <c:pt idx="2">
                  <c:v>26.7</c:v>
                </c:pt>
                <c:pt idx="3">
                  <c:v>22.7</c:v>
                </c:pt>
                <c:pt idx="4">
                  <c:v>22.4</c:v>
                </c:pt>
                <c:pt idx="5">
                  <c:v>20.3</c:v>
                </c:pt>
                <c:pt idx="6">
                  <c:v>20.100000000000001</c:v>
                </c:pt>
                <c:pt idx="7">
                  <c:v>20</c:v>
                </c:pt>
                <c:pt idx="8">
                  <c:v>19.100000000000001</c:v>
                </c:pt>
                <c:pt idx="9">
                  <c:v>18.399999999999999</c:v>
                </c:pt>
                <c:pt idx="10">
                  <c:v>17.8</c:v>
                </c:pt>
              </c:numCache>
            </c:numRef>
          </c:val>
        </c:ser>
        <c:ser>
          <c:idx val="1"/>
          <c:order val="1"/>
          <c:spPr>
            <a:solidFill>
              <a:schemeClr val="accent1">
                <a:lumMod val="20000"/>
                <a:lumOff val="80000"/>
              </a:schemeClr>
            </a:solidFill>
          </c:spPr>
          <c:cat>
            <c:strRef>
              <c:f>Sheet1!$A$124:$A$134</c:f>
              <c:strCache>
                <c:ptCount val="11"/>
                <c:pt idx="0">
                  <c:v>Total</c:v>
                </c:pt>
                <c:pt idx="1">
                  <c:v>Jana</c:v>
                </c:pt>
                <c:pt idx="2">
                  <c:v>Valgamaalane</c:v>
                </c:pt>
                <c:pt idx="3">
                  <c:v>Maakodu</c:v>
                </c:pt>
                <c:pt idx="4">
                  <c:v>Võrumaa Teataja</c:v>
                </c:pt>
                <c:pt idx="5">
                  <c:v>Naised</c:v>
                </c:pt>
                <c:pt idx="6">
                  <c:v>Kroonika Kodu-eri</c:v>
                </c:pt>
                <c:pt idx="7">
                  <c:v>Pere ja Kodu</c:v>
                </c:pt>
                <c:pt idx="8">
                  <c:v>Severnoje Poberezhje Ekstra</c:v>
                </c:pt>
                <c:pt idx="9">
                  <c:v>Elukiri</c:v>
                </c:pt>
                <c:pt idx="10">
                  <c:v>Naisteleht</c:v>
                </c:pt>
              </c:strCache>
            </c:strRef>
          </c:cat>
          <c:val>
            <c:numRef>
              <c:f>Sheet1!$D$124:$D$134</c:f>
              <c:numCache>
                <c:formatCode>0</c:formatCode>
                <c:ptCount val="11"/>
                <c:pt idx="0">
                  <c:v>86.8</c:v>
                </c:pt>
                <c:pt idx="1">
                  <c:v>72.2</c:v>
                </c:pt>
                <c:pt idx="2">
                  <c:v>73.3</c:v>
                </c:pt>
                <c:pt idx="3">
                  <c:v>77.3</c:v>
                </c:pt>
                <c:pt idx="4">
                  <c:v>77.599999999999994</c:v>
                </c:pt>
                <c:pt idx="5">
                  <c:v>79.7</c:v>
                </c:pt>
                <c:pt idx="6">
                  <c:v>79.900000000000006</c:v>
                </c:pt>
                <c:pt idx="7">
                  <c:v>80</c:v>
                </c:pt>
                <c:pt idx="8">
                  <c:v>80.900000000000006</c:v>
                </c:pt>
                <c:pt idx="9">
                  <c:v>81.599999999999994</c:v>
                </c:pt>
                <c:pt idx="10">
                  <c:v>82.2</c:v>
                </c:pt>
              </c:numCache>
            </c:numRef>
          </c:val>
        </c:ser>
        <c:overlap val="100"/>
        <c:axId val="40867712"/>
        <c:axId val="40869248"/>
      </c:barChart>
      <c:catAx>
        <c:axId val="40867712"/>
        <c:scaling>
          <c:orientation val="minMax"/>
        </c:scaling>
        <c:axPos val="b"/>
        <c:tickLblPos val="nextTo"/>
        <c:txPr>
          <a:bodyPr/>
          <a:lstStyle/>
          <a:p>
            <a:pPr>
              <a:defRPr sz="1200"/>
            </a:pPr>
            <a:endParaRPr lang="et-EE"/>
          </a:p>
        </c:txPr>
        <c:crossAx val="40869248"/>
        <c:crosses val="autoZero"/>
        <c:auto val="1"/>
        <c:lblAlgn val="ctr"/>
        <c:lblOffset val="100"/>
      </c:catAx>
      <c:valAx>
        <c:axId val="40869248"/>
        <c:scaling>
          <c:orientation val="minMax"/>
          <c:max val="0.60000000000000053"/>
        </c:scaling>
        <c:axPos val="l"/>
        <c:majorGridlines/>
        <c:numFmt formatCode="0%" sourceLinked="1"/>
        <c:tickLblPos val="nextTo"/>
        <c:txPr>
          <a:bodyPr/>
          <a:lstStyle/>
          <a:p>
            <a:pPr>
              <a:defRPr sz="1200"/>
            </a:pPr>
            <a:endParaRPr lang="et-EE"/>
          </a:p>
        </c:txPr>
        <c:crossAx val="40867712"/>
        <c:crosses val="autoZero"/>
        <c:crossBetween val="between"/>
      </c:valAx>
    </c:plotArea>
    <c:legend>
      <c:legendPos val="r"/>
      <c:legendEntry>
        <c:idx val="0"/>
        <c:delete val="1"/>
      </c:legendEntry>
      <c:layout>
        <c:manualLayout>
          <c:xMode val="edge"/>
          <c:yMode val="edge"/>
          <c:x val="0.33570533436841532"/>
          <c:y val="2.2956036745406833E-2"/>
          <c:w val="0.22767494732172563"/>
          <c:h val="8.3717191601049942E-2"/>
        </c:manualLayout>
      </c:layout>
      <c:txPr>
        <a:bodyPr/>
        <a:lstStyle/>
        <a:p>
          <a:pPr>
            <a:defRPr sz="1200"/>
          </a:pPr>
          <a:endParaRPr lang="et-EE"/>
        </a:p>
      </c:txPr>
    </c:legend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896A6-8009-4903-8870-9CCE61B9B275}" type="datetimeFigureOut">
              <a:rPr lang="en-US"/>
              <a:pPr>
                <a:defRPr/>
              </a:pPr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BCB6E9-D200-4C51-BD38-20231BD6B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97081E-7350-4CAF-9493-10FAD8972B43}" type="datetimeFigureOut">
              <a:rPr lang="en-US"/>
              <a:pPr>
                <a:defRPr/>
              </a:pPr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051223-4176-4386-A10C-D9D954A283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A91CEB-DACD-4823-9D59-B51B998D9927}" type="datetimeFigureOut">
              <a:rPr lang="en-US"/>
              <a:pPr>
                <a:defRPr/>
              </a:pPr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8BE168-1F4A-44F1-89B4-598A41D2CF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A1B8A1-6B3A-4CA1-9F8D-BC747C221CF2}" type="datetimeFigureOut">
              <a:rPr lang="en-US"/>
              <a:pPr>
                <a:defRPr/>
              </a:pPr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83253-EECA-4861-A626-3E5E7C6C63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26FF89-9EAB-41A1-B2E7-9EE6B530033D}" type="datetimeFigureOut">
              <a:rPr lang="en-US"/>
              <a:pPr>
                <a:defRPr/>
              </a:pPr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AE747-2A67-4796-9B1A-8D4310032F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1FB570-F20B-4FE1-A9F2-4F3BF8BB1444}" type="datetimeFigureOut">
              <a:rPr lang="en-US"/>
              <a:pPr>
                <a:defRPr/>
              </a:pPr>
              <a:t>12/5/2012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513272-56DF-40A0-84EA-5BDDE64788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1503E-A479-4E2A-8EF2-AA690F69225F}" type="datetimeFigureOut">
              <a:rPr lang="en-US"/>
              <a:pPr>
                <a:defRPr/>
              </a:pPr>
              <a:t>12/5/2012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61B1F-A23A-45BA-A932-7B4D166DF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0EA5D7-35E6-47CE-B628-6A92947323D0}" type="datetimeFigureOut">
              <a:rPr lang="en-US"/>
              <a:pPr>
                <a:defRPr/>
              </a:pPr>
              <a:t>12/5/2012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2F3497-44EA-4788-AF7A-F36AAB99CC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C629F-EA38-4CDF-B774-7B3AB756DB95}" type="datetimeFigureOut">
              <a:rPr lang="en-US"/>
              <a:pPr>
                <a:defRPr/>
              </a:pPr>
              <a:t>12/5/2012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ED95E3-DEBE-4705-B519-7066F2B30D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66875F-3550-4859-A742-5777E7835CA6}" type="datetimeFigureOut">
              <a:rPr lang="en-US"/>
              <a:pPr>
                <a:defRPr/>
              </a:pPr>
              <a:t>12/5/2012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22B225-0982-4923-944B-48A834C699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12A1E7-EA1F-43BC-B053-02DED4802287}" type="datetimeFigureOut">
              <a:rPr lang="en-US"/>
              <a:pPr>
                <a:defRPr/>
              </a:pPr>
              <a:t>12/5/2012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F74175-0085-4CE6-AE90-2FB180D000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7DB5AD-4160-430D-A59F-48E3CEE5F655}" type="datetimeFigureOut">
              <a:rPr lang="en-US"/>
              <a:pPr>
                <a:defRPr/>
              </a:pPr>
              <a:t>12/5/2012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9DE1E01-61E2-4FD0-9309-584932DEE7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t-EE" smtClean="0"/>
              <a:t>EALL reklaamiseminar</a:t>
            </a:r>
            <a:endParaRPr lang="en-US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dirty="0" smtClean="0"/>
              <a:t>SGU viljad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913" y="765175"/>
            <a:ext cx="6400800" cy="1511300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sz="5800" dirty="0" smtClean="0">
                <a:solidFill>
                  <a:schemeClr val="tx1"/>
                </a:solidFill>
              </a:rPr>
              <a:t>Väljaande profiili kirjeldus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t-EE" sz="46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sz="3300" dirty="0" smtClean="0">
                <a:solidFill>
                  <a:schemeClr val="tx1"/>
                </a:solidFill>
              </a:rPr>
              <a:t>Kui sageli ostatakse teie peres valuvaigisteid: (% lugejatest)</a:t>
            </a:r>
            <a:endParaRPr lang="en-US" sz="3300" dirty="0">
              <a:solidFill>
                <a:schemeClr val="tx1"/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1187624" y="2060848"/>
          <a:ext cx="691276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Subtitle 2"/>
          <p:cNvSpPr>
            <a:spLocks noGrp="1"/>
          </p:cNvSpPr>
          <p:nvPr>
            <p:ph type="subTitle" idx="1"/>
          </p:nvPr>
        </p:nvSpPr>
        <p:spPr>
          <a:xfrm>
            <a:off x="1371600" y="765175"/>
            <a:ext cx="6400800" cy="4873625"/>
          </a:xfrm>
        </p:spPr>
        <p:txBody>
          <a:bodyPr/>
          <a:lstStyle/>
          <a:p>
            <a:r>
              <a:rPr lang="et-EE" smtClean="0">
                <a:solidFill>
                  <a:schemeClr val="tx1"/>
                </a:solidFill>
              </a:rPr>
              <a:t>SGU viljad</a:t>
            </a:r>
          </a:p>
          <a:p>
            <a:endParaRPr lang="et-EE" smtClean="0">
              <a:solidFill>
                <a:schemeClr val="tx1"/>
              </a:solidFill>
            </a:endParaRPr>
          </a:p>
          <a:p>
            <a:r>
              <a:rPr lang="et-EE" smtClean="0">
                <a:solidFill>
                  <a:schemeClr val="tx1"/>
                </a:solidFill>
              </a:rPr>
              <a:t>- Väljaande positsioon tarbijate lõikes</a:t>
            </a:r>
          </a:p>
          <a:p>
            <a:pPr>
              <a:buFontTx/>
              <a:buChar char="-"/>
            </a:pPr>
            <a:r>
              <a:rPr lang="et-EE" smtClean="0">
                <a:solidFill>
                  <a:schemeClr val="tx1"/>
                </a:solidFill>
              </a:rPr>
              <a:t>Väljaande sihtrühma kirjeldus</a:t>
            </a:r>
          </a:p>
          <a:p>
            <a:pPr>
              <a:buFontTx/>
              <a:buChar char="-"/>
            </a:pPr>
            <a:r>
              <a:rPr lang="et-EE" smtClean="0">
                <a:solidFill>
                  <a:schemeClr val="tx1"/>
                </a:solidFill>
              </a:rPr>
              <a:t> Väljaande profiili kirjeldus</a:t>
            </a:r>
          </a:p>
          <a:p>
            <a:pPr>
              <a:buFontTx/>
              <a:buChar char="-"/>
            </a:pPr>
            <a:endParaRPr lang="en-US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ubtitle 2"/>
          <p:cNvSpPr>
            <a:spLocks noGrp="1"/>
          </p:cNvSpPr>
          <p:nvPr>
            <p:ph type="subTitle" idx="1"/>
          </p:nvPr>
        </p:nvSpPr>
        <p:spPr>
          <a:xfrm>
            <a:off x="1371600" y="765175"/>
            <a:ext cx="6400800" cy="1800225"/>
          </a:xfrm>
        </p:spPr>
        <p:txBody>
          <a:bodyPr/>
          <a:lstStyle/>
          <a:p>
            <a:r>
              <a:rPr lang="et-EE" smtClean="0">
                <a:solidFill>
                  <a:schemeClr val="tx1"/>
                </a:solidFill>
              </a:rPr>
              <a:t>Väljaande positsioon tarbijate lõikes</a:t>
            </a:r>
          </a:p>
          <a:p>
            <a:r>
              <a:rPr lang="et-EE" sz="1800" smtClean="0">
                <a:solidFill>
                  <a:schemeClr val="tx1"/>
                </a:solidFill>
              </a:rPr>
              <a:t>Sihrühm: lahjade alkoholide tarbimine igapäevaselt või peaaegu igapävaselt</a:t>
            </a:r>
          </a:p>
          <a:p>
            <a:endParaRPr lang="et-EE" sz="1800" smtClean="0">
              <a:solidFill>
                <a:schemeClr val="tx1"/>
              </a:solidFill>
            </a:endParaRPr>
          </a:p>
          <a:p>
            <a:endParaRPr lang="en-US" sz="1800" smtClean="0">
              <a:solidFill>
                <a:schemeClr val="tx1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835150" y="2246313"/>
          <a:ext cx="5832475" cy="3559175"/>
        </p:xfrm>
        <a:graphic>
          <a:graphicData uri="http://schemas.openxmlformats.org/drawingml/2006/table">
            <a:tbl>
              <a:tblPr/>
              <a:tblGrid>
                <a:gridCol w="504057"/>
                <a:gridCol w="4001734"/>
                <a:gridCol w="1326859"/>
              </a:tblGrid>
              <a:tr h="337879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Väljaanne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Lugejaid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17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Õhtuleht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217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Postimees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7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Kodutohter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7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Maaleht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3000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7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Naisteleht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7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Tartu Postimees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7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TV/Teleleht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7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Tehnikamaailm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179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Äripäev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2537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Postimees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na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russkom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jazõke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ubtitle 2"/>
          <p:cNvSpPr>
            <a:spLocks noGrp="1"/>
          </p:cNvSpPr>
          <p:nvPr>
            <p:ph type="subTitle" idx="1"/>
          </p:nvPr>
        </p:nvSpPr>
        <p:spPr>
          <a:xfrm>
            <a:off x="1371600" y="765175"/>
            <a:ext cx="6400800" cy="1800225"/>
          </a:xfrm>
        </p:spPr>
        <p:txBody>
          <a:bodyPr/>
          <a:lstStyle/>
          <a:p>
            <a:r>
              <a:rPr lang="et-EE" smtClean="0">
                <a:solidFill>
                  <a:schemeClr val="tx1"/>
                </a:solidFill>
              </a:rPr>
              <a:t>Väljaande positsioon tarbijate lõikes</a:t>
            </a:r>
          </a:p>
          <a:p>
            <a:r>
              <a:rPr lang="et-EE" sz="1800" smtClean="0">
                <a:solidFill>
                  <a:schemeClr val="tx1"/>
                </a:solidFill>
              </a:rPr>
              <a:t>Sihrühm: lahjade alkoholide tarbimine igapäevaselt või peaaegu igapävaselt</a:t>
            </a:r>
          </a:p>
          <a:p>
            <a:endParaRPr lang="et-EE" sz="1800" smtClean="0">
              <a:solidFill>
                <a:schemeClr val="tx1"/>
              </a:solidFill>
            </a:endParaRPr>
          </a:p>
          <a:p>
            <a:endParaRPr lang="en-US" sz="1800" smtClean="0">
              <a:solidFill>
                <a:schemeClr val="tx1"/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1259632" y="2057400"/>
          <a:ext cx="6912768" cy="43959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913" y="765175"/>
            <a:ext cx="6400800" cy="1511300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sz="5800" dirty="0" smtClean="0">
                <a:solidFill>
                  <a:schemeClr val="tx1"/>
                </a:solidFill>
              </a:rPr>
              <a:t>Väljaande sihtrühma kirjeldus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t-EE" sz="46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300" dirty="0" err="1">
                <a:solidFill>
                  <a:schemeClr val="tx1"/>
                </a:solidFill>
              </a:rPr>
              <a:t>Millistest</a:t>
            </a:r>
            <a:r>
              <a:rPr lang="en-US" sz="3300" dirty="0">
                <a:solidFill>
                  <a:schemeClr val="tx1"/>
                </a:solidFill>
              </a:rPr>
              <a:t> </a:t>
            </a:r>
            <a:r>
              <a:rPr lang="en-US" sz="3300" dirty="0" err="1">
                <a:solidFill>
                  <a:schemeClr val="tx1"/>
                </a:solidFill>
              </a:rPr>
              <a:t>järgnevatest</a:t>
            </a:r>
            <a:r>
              <a:rPr lang="en-US" sz="3300" dirty="0">
                <a:solidFill>
                  <a:schemeClr val="tx1"/>
                </a:solidFill>
              </a:rPr>
              <a:t> </a:t>
            </a:r>
            <a:r>
              <a:rPr lang="en-US" sz="3300" dirty="0" err="1">
                <a:solidFill>
                  <a:schemeClr val="tx1"/>
                </a:solidFill>
              </a:rPr>
              <a:t>toidu</a:t>
            </a:r>
            <a:r>
              <a:rPr lang="en-US" sz="3300" dirty="0">
                <a:solidFill>
                  <a:schemeClr val="tx1"/>
                </a:solidFill>
              </a:rPr>
              <a:t>- </a:t>
            </a:r>
            <a:r>
              <a:rPr lang="en-US" sz="3300" dirty="0" err="1">
                <a:solidFill>
                  <a:schemeClr val="tx1"/>
                </a:solidFill>
              </a:rPr>
              <a:t>ja</a:t>
            </a:r>
            <a:r>
              <a:rPr lang="en-US" sz="3300" dirty="0">
                <a:solidFill>
                  <a:schemeClr val="tx1"/>
                </a:solidFill>
              </a:rPr>
              <a:t> </a:t>
            </a:r>
            <a:r>
              <a:rPr lang="en-US" sz="3300" dirty="0" err="1">
                <a:solidFill>
                  <a:schemeClr val="tx1"/>
                </a:solidFill>
              </a:rPr>
              <a:t>esmatarbekaupu</a:t>
            </a:r>
            <a:r>
              <a:rPr lang="en-US" sz="3300" dirty="0">
                <a:solidFill>
                  <a:schemeClr val="tx1"/>
                </a:solidFill>
              </a:rPr>
              <a:t> </a:t>
            </a:r>
            <a:r>
              <a:rPr lang="en-US" sz="3300" dirty="0" err="1">
                <a:solidFill>
                  <a:schemeClr val="tx1"/>
                </a:solidFill>
              </a:rPr>
              <a:t>müüvatest</a:t>
            </a:r>
            <a:r>
              <a:rPr lang="en-US" sz="3300" dirty="0">
                <a:solidFill>
                  <a:schemeClr val="tx1"/>
                </a:solidFill>
              </a:rPr>
              <a:t> </a:t>
            </a:r>
            <a:r>
              <a:rPr lang="en-US" sz="3300" dirty="0" err="1">
                <a:solidFill>
                  <a:schemeClr val="tx1"/>
                </a:solidFill>
              </a:rPr>
              <a:t>poekettidest</a:t>
            </a:r>
            <a:r>
              <a:rPr lang="en-US" sz="3300" dirty="0">
                <a:solidFill>
                  <a:schemeClr val="tx1"/>
                </a:solidFill>
              </a:rPr>
              <a:t> </a:t>
            </a:r>
            <a:r>
              <a:rPr lang="en-US" sz="3300" dirty="0" err="1">
                <a:solidFill>
                  <a:schemeClr val="tx1"/>
                </a:solidFill>
              </a:rPr>
              <a:t>teete</a:t>
            </a:r>
            <a:r>
              <a:rPr lang="en-US" sz="3300" dirty="0">
                <a:solidFill>
                  <a:schemeClr val="tx1"/>
                </a:solidFill>
              </a:rPr>
              <a:t> </a:t>
            </a:r>
            <a:r>
              <a:rPr lang="en-US" sz="3300" dirty="0" err="1">
                <a:solidFill>
                  <a:schemeClr val="tx1"/>
                </a:solidFill>
              </a:rPr>
              <a:t>oma</a:t>
            </a:r>
            <a:r>
              <a:rPr lang="en-US" sz="3300" dirty="0">
                <a:solidFill>
                  <a:schemeClr val="tx1"/>
                </a:solidFill>
              </a:rPr>
              <a:t> </a:t>
            </a:r>
            <a:r>
              <a:rPr lang="en-US" sz="3300" dirty="0" err="1">
                <a:solidFill>
                  <a:schemeClr val="tx1"/>
                </a:solidFill>
              </a:rPr>
              <a:t>igapäevaostud</a:t>
            </a:r>
            <a:r>
              <a:rPr lang="en-US" sz="3300" dirty="0">
                <a:solidFill>
                  <a:schemeClr val="tx1"/>
                </a:solidFill>
              </a:rPr>
              <a:t> (</a:t>
            </a:r>
            <a:r>
              <a:rPr lang="en-US" sz="3300" dirty="0" err="1">
                <a:solidFill>
                  <a:schemeClr val="tx1"/>
                </a:solidFill>
              </a:rPr>
              <a:t>peamiselt</a:t>
            </a:r>
            <a:r>
              <a:rPr lang="en-US" sz="3300" dirty="0">
                <a:solidFill>
                  <a:schemeClr val="tx1"/>
                </a:solidFill>
              </a:rPr>
              <a:t>)? %</a:t>
            </a:r>
            <a:r>
              <a:rPr lang="en-US" sz="3300" dirty="0" smtClean="0">
                <a:solidFill>
                  <a:schemeClr val="tx1"/>
                </a:solidFill>
              </a:rPr>
              <a:t> </a:t>
            </a:r>
            <a:endParaRPr lang="et-EE" sz="33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t-EE" sz="18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1187624" y="2492896"/>
          <a:ext cx="6840760" cy="3855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913" y="765175"/>
            <a:ext cx="6400800" cy="1511300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sz="5800" dirty="0" smtClean="0">
                <a:solidFill>
                  <a:schemeClr val="tx1"/>
                </a:solidFill>
              </a:rPr>
              <a:t>Väljaande positsioon tarbijate lõikes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t-EE" sz="46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300" dirty="0" err="1">
                <a:solidFill>
                  <a:schemeClr val="tx1"/>
                </a:solidFill>
              </a:rPr>
              <a:t>Millist</a:t>
            </a:r>
            <a:r>
              <a:rPr lang="en-US" sz="3300" dirty="0">
                <a:solidFill>
                  <a:schemeClr val="tx1"/>
                </a:solidFill>
              </a:rPr>
              <a:t> </a:t>
            </a:r>
            <a:r>
              <a:rPr lang="en-US" sz="3300" dirty="0" err="1">
                <a:solidFill>
                  <a:schemeClr val="tx1"/>
                </a:solidFill>
              </a:rPr>
              <a:t>tüüpi</a:t>
            </a:r>
            <a:r>
              <a:rPr lang="en-US" sz="3300" dirty="0">
                <a:solidFill>
                  <a:schemeClr val="tx1"/>
                </a:solidFill>
              </a:rPr>
              <a:t> </a:t>
            </a:r>
            <a:r>
              <a:rPr lang="en-US" sz="3300" dirty="0" err="1">
                <a:solidFill>
                  <a:schemeClr val="tx1"/>
                </a:solidFill>
              </a:rPr>
              <a:t>laenukohustused</a:t>
            </a:r>
            <a:r>
              <a:rPr lang="en-US" sz="3300" dirty="0">
                <a:solidFill>
                  <a:schemeClr val="tx1"/>
                </a:solidFill>
              </a:rPr>
              <a:t> </a:t>
            </a:r>
            <a:r>
              <a:rPr lang="en-US" sz="3300" dirty="0" err="1">
                <a:solidFill>
                  <a:schemeClr val="tx1"/>
                </a:solidFill>
              </a:rPr>
              <a:t>Teil</a:t>
            </a:r>
            <a:r>
              <a:rPr lang="en-US" sz="3300" dirty="0">
                <a:solidFill>
                  <a:schemeClr val="tx1"/>
                </a:solidFill>
              </a:rPr>
              <a:t> /</a:t>
            </a:r>
            <a:r>
              <a:rPr lang="en-US" sz="3300" dirty="0" err="1">
                <a:solidFill>
                  <a:schemeClr val="tx1"/>
                </a:solidFill>
              </a:rPr>
              <a:t>Teie</a:t>
            </a:r>
            <a:r>
              <a:rPr lang="en-US" sz="3300" dirty="0">
                <a:solidFill>
                  <a:schemeClr val="tx1"/>
                </a:solidFill>
              </a:rPr>
              <a:t> </a:t>
            </a:r>
            <a:r>
              <a:rPr lang="en-US" sz="3300" dirty="0" err="1">
                <a:solidFill>
                  <a:schemeClr val="tx1"/>
                </a:solidFill>
              </a:rPr>
              <a:t>leibkonnal</a:t>
            </a:r>
            <a:r>
              <a:rPr lang="en-US" sz="3300" dirty="0">
                <a:solidFill>
                  <a:schemeClr val="tx1"/>
                </a:solidFill>
              </a:rPr>
              <a:t> </a:t>
            </a:r>
            <a:r>
              <a:rPr lang="en-US" sz="3300" dirty="0" err="1">
                <a:solidFill>
                  <a:schemeClr val="tx1"/>
                </a:solidFill>
              </a:rPr>
              <a:t>hetkel</a:t>
            </a:r>
            <a:r>
              <a:rPr lang="en-US" sz="3300" dirty="0">
                <a:solidFill>
                  <a:schemeClr val="tx1"/>
                </a:solidFill>
              </a:rPr>
              <a:t> on</a:t>
            </a:r>
            <a:r>
              <a:rPr lang="en-US" sz="3300" dirty="0" smtClean="0">
                <a:solidFill>
                  <a:schemeClr val="tx1"/>
                </a:solidFill>
              </a:rPr>
              <a:t> </a:t>
            </a:r>
            <a:r>
              <a:rPr lang="et-EE" sz="3300" dirty="0" smtClean="0">
                <a:solidFill>
                  <a:schemeClr val="tx1"/>
                </a:solidFill>
              </a:rPr>
              <a:t>? (‘000)</a:t>
            </a:r>
            <a:endParaRPr lang="et-EE" sz="33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971600" y="1988840"/>
          <a:ext cx="741682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913" y="765175"/>
            <a:ext cx="6400800" cy="1511300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sz="5800" dirty="0" smtClean="0">
                <a:solidFill>
                  <a:schemeClr val="tx1"/>
                </a:solidFill>
              </a:rPr>
              <a:t>Väljaande positsioon tarbijate lõikes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t-EE" sz="46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300" dirty="0" err="1">
                <a:solidFill>
                  <a:schemeClr val="tx1"/>
                </a:solidFill>
              </a:rPr>
              <a:t>Millist</a:t>
            </a:r>
            <a:r>
              <a:rPr lang="en-US" sz="3300" dirty="0">
                <a:solidFill>
                  <a:schemeClr val="tx1"/>
                </a:solidFill>
              </a:rPr>
              <a:t> </a:t>
            </a:r>
            <a:r>
              <a:rPr lang="en-US" sz="3300" dirty="0" err="1">
                <a:solidFill>
                  <a:schemeClr val="tx1"/>
                </a:solidFill>
              </a:rPr>
              <a:t>tüüpi</a:t>
            </a:r>
            <a:r>
              <a:rPr lang="en-US" sz="3300" dirty="0">
                <a:solidFill>
                  <a:schemeClr val="tx1"/>
                </a:solidFill>
              </a:rPr>
              <a:t> </a:t>
            </a:r>
            <a:r>
              <a:rPr lang="en-US" sz="3300" dirty="0" err="1">
                <a:solidFill>
                  <a:schemeClr val="tx1"/>
                </a:solidFill>
              </a:rPr>
              <a:t>laenukohustused</a:t>
            </a:r>
            <a:r>
              <a:rPr lang="en-US" sz="3300" dirty="0">
                <a:solidFill>
                  <a:schemeClr val="tx1"/>
                </a:solidFill>
              </a:rPr>
              <a:t> </a:t>
            </a:r>
            <a:r>
              <a:rPr lang="en-US" sz="3300" dirty="0" err="1">
                <a:solidFill>
                  <a:schemeClr val="tx1"/>
                </a:solidFill>
              </a:rPr>
              <a:t>Teil</a:t>
            </a:r>
            <a:r>
              <a:rPr lang="en-US" sz="3300" dirty="0">
                <a:solidFill>
                  <a:schemeClr val="tx1"/>
                </a:solidFill>
              </a:rPr>
              <a:t> /</a:t>
            </a:r>
            <a:r>
              <a:rPr lang="en-US" sz="3300" dirty="0" err="1">
                <a:solidFill>
                  <a:schemeClr val="tx1"/>
                </a:solidFill>
              </a:rPr>
              <a:t>Teie</a:t>
            </a:r>
            <a:r>
              <a:rPr lang="en-US" sz="3300" dirty="0">
                <a:solidFill>
                  <a:schemeClr val="tx1"/>
                </a:solidFill>
              </a:rPr>
              <a:t> </a:t>
            </a:r>
            <a:r>
              <a:rPr lang="en-US" sz="3300" dirty="0" err="1">
                <a:solidFill>
                  <a:schemeClr val="tx1"/>
                </a:solidFill>
              </a:rPr>
              <a:t>leibkonnal</a:t>
            </a:r>
            <a:r>
              <a:rPr lang="en-US" sz="3300" dirty="0">
                <a:solidFill>
                  <a:schemeClr val="tx1"/>
                </a:solidFill>
              </a:rPr>
              <a:t> </a:t>
            </a:r>
            <a:r>
              <a:rPr lang="en-US" sz="3300" dirty="0" err="1">
                <a:solidFill>
                  <a:schemeClr val="tx1"/>
                </a:solidFill>
              </a:rPr>
              <a:t>hetkel</a:t>
            </a:r>
            <a:r>
              <a:rPr lang="en-US" sz="3300" dirty="0">
                <a:solidFill>
                  <a:schemeClr val="tx1"/>
                </a:solidFill>
              </a:rPr>
              <a:t> on</a:t>
            </a:r>
            <a:r>
              <a:rPr lang="en-US" sz="3300" dirty="0" smtClean="0">
                <a:solidFill>
                  <a:schemeClr val="tx1"/>
                </a:solidFill>
              </a:rPr>
              <a:t> </a:t>
            </a:r>
            <a:r>
              <a:rPr lang="et-EE" sz="3300" dirty="0" smtClean="0">
                <a:solidFill>
                  <a:schemeClr val="tx1"/>
                </a:solidFill>
              </a:rPr>
              <a:t>? (osakaal %)</a:t>
            </a:r>
            <a:endParaRPr lang="et-EE" sz="3300" dirty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sz="1800" dirty="0">
              <a:solidFill>
                <a:schemeClr val="tx1"/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971600" y="2060848"/>
          <a:ext cx="741682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913" y="765175"/>
            <a:ext cx="6400800" cy="1511300"/>
          </a:xfrm>
        </p:spPr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sz="5800" dirty="0" smtClean="0">
                <a:solidFill>
                  <a:schemeClr val="tx1"/>
                </a:solidFill>
              </a:rPr>
              <a:t>Väljaande positsioon tarbijate lõikes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t-EE" sz="46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300" dirty="0" err="1">
                <a:solidFill>
                  <a:schemeClr val="tx1"/>
                </a:solidFill>
              </a:rPr>
              <a:t>Kas</a:t>
            </a:r>
            <a:r>
              <a:rPr lang="en-US" sz="3300" dirty="0">
                <a:solidFill>
                  <a:schemeClr val="tx1"/>
                </a:solidFill>
              </a:rPr>
              <a:t> </a:t>
            </a:r>
            <a:r>
              <a:rPr lang="en-US" sz="3300" dirty="0" err="1">
                <a:solidFill>
                  <a:schemeClr val="tx1"/>
                </a:solidFill>
              </a:rPr>
              <a:t>Teil</a:t>
            </a:r>
            <a:r>
              <a:rPr lang="en-US" sz="3300" dirty="0">
                <a:solidFill>
                  <a:schemeClr val="tx1"/>
                </a:solidFill>
              </a:rPr>
              <a:t> </a:t>
            </a:r>
            <a:r>
              <a:rPr lang="en-US" sz="3300" dirty="0" err="1">
                <a:solidFill>
                  <a:schemeClr val="tx1"/>
                </a:solidFill>
              </a:rPr>
              <a:t>või</a:t>
            </a:r>
            <a:r>
              <a:rPr lang="en-US" sz="3300" dirty="0">
                <a:solidFill>
                  <a:schemeClr val="tx1"/>
                </a:solidFill>
              </a:rPr>
              <a:t> </a:t>
            </a:r>
            <a:r>
              <a:rPr lang="en-US" sz="3300" dirty="0" err="1">
                <a:solidFill>
                  <a:schemeClr val="tx1"/>
                </a:solidFill>
              </a:rPr>
              <a:t>teie</a:t>
            </a:r>
            <a:r>
              <a:rPr lang="en-US" sz="3300" dirty="0">
                <a:solidFill>
                  <a:schemeClr val="tx1"/>
                </a:solidFill>
              </a:rPr>
              <a:t> </a:t>
            </a:r>
            <a:r>
              <a:rPr lang="en-US" sz="3300" dirty="0" err="1">
                <a:solidFill>
                  <a:schemeClr val="tx1"/>
                </a:solidFill>
              </a:rPr>
              <a:t>leibkonnaliikmel</a:t>
            </a:r>
            <a:r>
              <a:rPr lang="en-US" sz="3300" dirty="0">
                <a:solidFill>
                  <a:schemeClr val="tx1"/>
                </a:solidFill>
              </a:rPr>
              <a:t> on </a:t>
            </a:r>
            <a:r>
              <a:rPr lang="en-US" sz="3300" dirty="0" err="1">
                <a:solidFill>
                  <a:schemeClr val="tx1"/>
                </a:solidFill>
              </a:rPr>
              <a:t>lähemal</a:t>
            </a:r>
            <a:r>
              <a:rPr lang="en-US" sz="3300" dirty="0">
                <a:solidFill>
                  <a:schemeClr val="tx1"/>
                </a:solidFill>
              </a:rPr>
              <a:t> </a:t>
            </a:r>
            <a:r>
              <a:rPr lang="en-US" sz="3300" dirty="0" err="1">
                <a:solidFill>
                  <a:schemeClr val="tx1"/>
                </a:solidFill>
              </a:rPr>
              <a:t>ajal</a:t>
            </a:r>
            <a:r>
              <a:rPr lang="en-US" sz="3300" dirty="0">
                <a:solidFill>
                  <a:schemeClr val="tx1"/>
                </a:solidFill>
              </a:rPr>
              <a:t> </a:t>
            </a:r>
            <a:r>
              <a:rPr lang="en-US" sz="3300" dirty="0" err="1">
                <a:solidFill>
                  <a:schemeClr val="tx1"/>
                </a:solidFill>
              </a:rPr>
              <a:t>plaanis</a:t>
            </a:r>
            <a:r>
              <a:rPr lang="en-US" sz="3300" dirty="0">
                <a:solidFill>
                  <a:schemeClr val="tx1"/>
                </a:solidFill>
              </a:rPr>
              <a:t> </a:t>
            </a:r>
            <a:r>
              <a:rPr lang="en-US" sz="3300" dirty="0" err="1">
                <a:solidFill>
                  <a:schemeClr val="tx1"/>
                </a:solidFill>
              </a:rPr>
              <a:t>soetada</a:t>
            </a:r>
            <a:r>
              <a:rPr lang="en-US" sz="3300" dirty="0">
                <a:solidFill>
                  <a:schemeClr val="tx1"/>
                </a:solidFill>
              </a:rPr>
              <a:t> </a:t>
            </a:r>
            <a:r>
              <a:rPr lang="en-US" sz="3300" dirty="0" err="1">
                <a:solidFill>
                  <a:schemeClr val="tx1"/>
                </a:solidFill>
              </a:rPr>
              <a:t>mõni</a:t>
            </a:r>
            <a:r>
              <a:rPr lang="en-US" sz="3300" dirty="0">
                <a:solidFill>
                  <a:schemeClr val="tx1"/>
                </a:solidFill>
              </a:rPr>
              <a:t> </a:t>
            </a:r>
            <a:r>
              <a:rPr lang="en-US" sz="3300" dirty="0" err="1">
                <a:solidFill>
                  <a:schemeClr val="tx1"/>
                </a:solidFill>
              </a:rPr>
              <a:t>järgnevatest</a:t>
            </a:r>
            <a:r>
              <a:rPr lang="en-US" sz="3300" dirty="0">
                <a:solidFill>
                  <a:schemeClr val="tx1"/>
                </a:solidFill>
              </a:rPr>
              <a:t> </a:t>
            </a:r>
            <a:r>
              <a:rPr lang="en-US" sz="3300" dirty="0" err="1">
                <a:solidFill>
                  <a:schemeClr val="tx1"/>
                </a:solidFill>
              </a:rPr>
              <a:t>transpordivahenditest</a:t>
            </a:r>
            <a:r>
              <a:rPr lang="en-US" sz="3300" dirty="0" smtClean="0">
                <a:solidFill>
                  <a:schemeClr val="tx1"/>
                </a:solidFill>
              </a:rPr>
              <a:t> </a:t>
            </a:r>
            <a:r>
              <a:rPr lang="et-EE" sz="3300" dirty="0" smtClean="0">
                <a:solidFill>
                  <a:schemeClr val="tx1"/>
                </a:solidFill>
              </a:rPr>
              <a:t> - jalgratas (‘000)</a:t>
            </a:r>
            <a:endParaRPr lang="en-US" sz="3300" dirty="0">
              <a:solidFill>
                <a:schemeClr val="tx1"/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971600" y="2204864"/>
          <a:ext cx="7272808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913" y="765175"/>
            <a:ext cx="6400800" cy="1511300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t-EE" sz="5800" dirty="0" smtClean="0">
                <a:solidFill>
                  <a:schemeClr val="tx1"/>
                </a:solidFill>
              </a:rPr>
              <a:t>Väljaande profiili kirjeldus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t-EE" sz="46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3300" dirty="0" err="1">
                <a:solidFill>
                  <a:schemeClr val="tx1"/>
                </a:solidFill>
              </a:rPr>
              <a:t>Kas</a:t>
            </a:r>
            <a:r>
              <a:rPr lang="en-US" sz="3300" dirty="0">
                <a:solidFill>
                  <a:schemeClr val="tx1"/>
                </a:solidFill>
              </a:rPr>
              <a:t> </a:t>
            </a:r>
            <a:r>
              <a:rPr lang="et-EE" sz="3300" dirty="0" smtClean="0">
                <a:solidFill>
                  <a:schemeClr val="tx1"/>
                </a:solidFill>
              </a:rPr>
              <a:t>plaanite käia sel aastal: (% lugejatest)</a:t>
            </a:r>
            <a:endParaRPr lang="en-US" sz="3300" dirty="0">
              <a:solidFill>
                <a:schemeClr val="tx1"/>
              </a:solidFill>
            </a:endParaRPr>
          </a:p>
        </p:txBody>
      </p:sp>
      <p:graphicFrame>
        <p:nvGraphicFramePr>
          <p:cNvPr id="5" name="Chart 4"/>
          <p:cNvGraphicFramePr/>
          <p:nvPr/>
        </p:nvGraphicFramePr>
        <p:xfrm>
          <a:off x="971600" y="2204864"/>
          <a:ext cx="741682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154</Words>
  <Application>Microsoft Office PowerPoint</Application>
  <PresentationFormat>On-screen Show (4:3)</PresentationFormat>
  <Paragraphs>62</Paragraphs>
  <Slides>10</Slides>
  <Notes>0</Notes>
  <HiddenSlides>0</HiddenSlides>
  <MMClips>0</MMClips>
  <ScaleCrop>false</ScaleCrop>
  <HeadingPairs>
    <vt:vector size="6" baseType="variant">
      <vt:variant>
        <vt:lpstr>Kasutatud fondid</vt:lpstr>
      </vt:variant>
      <vt:variant>
        <vt:i4>2</vt:i4>
      </vt:variant>
      <vt:variant>
        <vt:lpstr>Kujundusmall</vt:lpstr>
      </vt:variant>
      <vt:variant>
        <vt:i4>1</vt:i4>
      </vt:variant>
      <vt:variant>
        <vt:lpstr>Slaiditiitlid</vt:lpstr>
      </vt:variant>
      <vt:variant>
        <vt:i4>10</vt:i4>
      </vt:variant>
    </vt:vector>
  </HeadingPairs>
  <TitlesOfParts>
    <vt:vector size="13" baseType="lpstr">
      <vt:lpstr>Calibri</vt:lpstr>
      <vt:lpstr>Arial</vt:lpstr>
      <vt:lpstr>Office Theme</vt:lpstr>
      <vt:lpstr>EALL reklaamiseminar</vt:lpstr>
      <vt:lpstr>Slaid 2</vt:lpstr>
      <vt:lpstr>Slaid 3</vt:lpstr>
      <vt:lpstr>Slaid 4</vt:lpstr>
      <vt:lpstr>Slaid 5</vt:lpstr>
      <vt:lpstr>Slaid 6</vt:lpstr>
      <vt:lpstr>Slaid 7</vt:lpstr>
      <vt:lpstr>Slaid 8</vt:lpstr>
      <vt:lpstr>Slaid 9</vt:lpstr>
      <vt:lpstr>Slaid 10</vt:lpstr>
    </vt:vector>
  </TitlesOfParts>
  <Company>EPL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EALL reklaamiseminar</dc:title>
  <dc:creator>teet</dc:creator>
  <cp:lastModifiedBy>kasutaja</cp:lastModifiedBy>
  <cp:revision>3</cp:revision>
  <dcterms:created xsi:type="dcterms:W3CDTF">2012-12-05T04:12:19Z</dcterms:created>
  <dcterms:modified xsi:type="dcterms:W3CDTF">2012-12-05T07:48:09Z</dcterms:modified>
</cp:coreProperties>
</file>